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8" r:id="rId2"/>
    <p:sldId id="267" r:id="rId3"/>
    <p:sldId id="261" r:id="rId4"/>
    <p:sldId id="269" r:id="rId5"/>
    <p:sldId id="274" r:id="rId6"/>
    <p:sldId id="273" r:id="rId7"/>
    <p:sldId id="271" r:id="rId8"/>
    <p:sldId id="272" r:id="rId9"/>
    <p:sldId id="264" r:id="rId10"/>
    <p:sldId id="277" r:id="rId11"/>
    <p:sldId id="263" r:id="rId12"/>
    <p:sldId id="268" r:id="rId13"/>
    <p:sldId id="275" r:id="rId14"/>
    <p:sldId id="265" r:id="rId15"/>
    <p:sldId id="258" r:id="rId16"/>
    <p:sldId id="276" r:id="rId17"/>
    <p:sldId id="266" r:id="rId18"/>
    <p:sldId id="282" r:id="rId19"/>
    <p:sldId id="280" r:id="rId20"/>
    <p:sldId id="283" r:id="rId21"/>
    <p:sldId id="281" r:id="rId22"/>
    <p:sldId id="259" r:id="rId2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946"/>
    <a:srgbClr val="D883FF"/>
    <a:srgbClr val="9437FF"/>
    <a:srgbClr val="521B93"/>
    <a:srgbClr val="077040"/>
    <a:srgbClr val="4B8F5A"/>
    <a:srgbClr val="929000"/>
    <a:srgbClr val="D5FC79"/>
    <a:srgbClr val="4E8F00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85199"/>
  </p:normalViewPr>
  <p:slideViewPr>
    <p:cSldViewPr snapToGrid="0">
      <p:cViewPr varScale="1">
        <p:scale>
          <a:sx n="95" d="100"/>
          <a:sy n="95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" panose="020F0502020204030203" pitchFamily="34" charset="77"/>
              </a:defRPr>
            </a:lvl1pPr>
          </a:lstStyle>
          <a:p>
            <a:endParaRPr lang="en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" panose="020F0502020204030203" pitchFamily="34" charset="77"/>
              </a:defRPr>
            </a:lvl1pPr>
          </a:lstStyle>
          <a:p>
            <a:fld id="{3EFF6069-4B62-6048-B776-043393B72EB4}" type="datetimeFigureOut">
              <a:rPr lang="en-SE" smtClean="0"/>
              <a:pPr/>
              <a:t>2024-09-18</a:t>
            </a:fld>
            <a:endParaRPr lang="en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" panose="020F0502020204030203" pitchFamily="34" charset="77"/>
              </a:defRPr>
            </a:lvl1pPr>
          </a:lstStyle>
          <a:p>
            <a:endParaRPr lang="en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" panose="020F0502020204030203" pitchFamily="34" charset="77"/>
              </a:defRPr>
            </a:lvl1pPr>
          </a:lstStyle>
          <a:p>
            <a:fld id="{506084EA-7853-264E-9F98-2CC8455A2AB4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9222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Lato" panose="020F050202020403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3663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577E-AC61-72AB-2558-152E09C16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97826-C0ED-7AC5-D12E-77F1DE22F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B8FF6-CB67-7628-D5C9-040BA9C01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dirty="0">
              <a:latin typeface="Lato" panose="020F050202020403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CDCB5-CE1C-AC23-AC76-6C8CA084C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1516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8226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836A8-8A1B-8A64-C761-73E3B194C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E54F34-049B-E489-DFD4-EF1639674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5B14B-ECB0-5A4F-D210-0F4E3B345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A4785-12DB-E849-E4C1-E6F6B1983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20825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E6DF-EDB9-81AF-176C-D1C75D13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C83B0-EBAA-1EF5-B2B4-7B7ECEBDD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18052-6440-B856-E062-8EA1EEA8B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DE1A-66CA-580C-1AD5-6EE1234B6D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341765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504E3-945B-41ED-46F6-F470764B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D1615-0AF9-42B0-A3E0-747BBEE9C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B5B1D-D2C8-55AD-4E7B-2C54E57E2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DD04-7DF5-713C-C3B0-988B978E7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74773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707E-013C-8A09-EDCD-052A3A7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42B7E-8B2E-E9C1-5AAC-EF724613E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3038A-13C1-CFD1-4818-51D9DA298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CEA79-259E-143C-19B3-5D24031C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8139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9556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8012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2196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7356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6279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9711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570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1810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dirty="0">
              <a:latin typeface="Lato" panose="020F0502020204030203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084EA-7853-264E-9F98-2CC8455A2AB4}" type="slidenum">
              <a:rPr lang="en-SE" smtClean="0"/>
              <a:pPr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3124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E0BE-F6E6-8950-6115-8C637060F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60FF1-D8FF-977B-5618-F61916A7E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ED806-F0D5-E44E-1A1A-B361D413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797BB-639B-E354-1428-95240455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70CE7-0D83-1D04-2E3E-CBBD3BE7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7337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5710-B817-45D2-E746-C7F73CAC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DB9FB-B0CA-EC07-4B5D-D4B023CF7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F056-3656-7334-0A98-42029F04D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76874-23E3-4E19-2485-2A5D51C4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4B12C-7D29-BA3D-DDAE-09813752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6477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3B81C-3B01-7E45-CD98-D4DF3E594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1688F-99D1-E5CC-65F4-BE518579F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DE1D-749F-538D-2243-1FB2857C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5B90B-9BEB-B9E2-D1AA-C8B17134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D2E6-5844-555F-00BC-75FC5DE4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2689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BC35-333E-9C70-F232-FDE33AE9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5EAB-CF52-C4B5-A6E0-CEEA8D29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CE87C-D3F3-91E0-691B-7B6EA7876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BF565-4F6C-4DFF-8AA5-160A1F0E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99ED-7C47-CBBE-5A4D-371FE4AE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0597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508B-9820-42E5-8FE5-46FD2EAB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9FA5C-1B1E-E4B1-B0FD-2902DA815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2BA1E-0323-D2FB-6035-0C049528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BEF01-BEE8-4911-8396-18D923CB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9C0F0-B1E9-FDC8-1393-2AFC933D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5072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BF01-06BD-F408-8F97-3193CCF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1300-AABE-103D-79CA-BA2CB05EE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CA42F-1234-0A12-3E62-C1A99B7A1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F75BA-4B9B-3F21-368B-4E7052A8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67861-0F24-7C84-E708-0488F82B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4594A-1D0F-B97A-4597-A95FD948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982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99969-7AF3-B423-799F-EAAEF61D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C600E-29D6-274A-1E75-49039E831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3890E-C17A-2813-ADA1-E3C739679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38730-8251-42D0-4A45-D063E1C00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98406-5AE3-588E-305E-4C163E3FB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95DF1-3C2F-ECC4-8AE2-6AA9BF97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BD1B39-79E3-30DC-8FC2-7F1568E5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082E3-ED37-728F-519E-922E62B2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3206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6007-AAD3-6636-39DF-DAF355C4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3696E-4F56-161A-43EB-CCBFE4886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2650E-2374-CD6E-0BD9-9BEFA2EC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6F91F-EDBB-019D-F761-40C18822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867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82448-4AF2-29F2-2EDA-C135DBAA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329FC-592A-8AC1-771C-775F23CA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0CD37-DBCD-D48B-EA66-21FE8588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8445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93A1-3469-E997-38CB-8BC58E6D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5DFF-CC61-0CAD-1948-6554B3D7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015FE-859B-D2D6-D786-0CB06D57C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F1789-B084-C5AF-20E2-D3213C42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3B629-7FD9-C10F-AE48-2416F133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8E53A-F840-7637-37CA-FED25598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9752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4F31-71EF-EC78-BB55-AC7D9829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F8ED3-F526-7E25-388B-BF0B455F2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BDEE1-0A21-73E7-6BE2-422A48481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E40BB-5CD6-9E7D-7902-EBAF7F2D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BE0D6-D401-394A-B2A2-7CDA0C6099D2}" type="datetimeFigureOut">
              <a:rPr lang="en-SE" smtClean="0"/>
              <a:t>2024-09-18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D6B49-3918-CD8E-9F23-62BF98CD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9ABAF-2DE4-96DE-60BE-C4152246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3E91A-BE5D-184E-AD40-BD6E7CCE84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8579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DD8CA-5897-1FA4-8450-EFC860A9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1BF3B-F6A4-42AE-02FC-7A9816A4D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F9A7-0043-ECD4-3647-5DD88F19D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30DBE0D6-D401-394A-B2A2-7CDA0C6099D2}" type="datetimeFigureOut">
              <a:rPr lang="en-SE" smtClean="0"/>
              <a:pPr/>
              <a:t>2024-09-18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42469-B307-E3FE-B9E8-4850C3C30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CDCBB-D2D1-DF38-65FD-9884B099F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B8D3E91A-BE5D-184E-AD40-BD6E7CCE8410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9748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internethealthreport.org/fac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sMY6NZZnW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hisper-ai.serve.scilifelab.s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oi.org/10.48550/ARXIV.2212.04356" TargetMode="External"/><Relationship Id="rId7" Type="http://schemas.openxmlformats.org/officeDocument/2006/relationships/hyperlink" Target="https://github.com/openai/whisper" TargetMode="External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b.archive.org/web/20230820005801/https:/openai.com/research/whisper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www.theverge.com/2024/4/6/24122915/openai-youtube-transcripts-gpt-4-training-data-google" TargetMode="External"/><Relationship Id="rId10" Type="http://schemas.openxmlformats.org/officeDocument/2006/relationships/image" Target="../media/image22.jpg"/><Relationship Id="rId4" Type="http://schemas.openxmlformats.org/officeDocument/2006/relationships/image" Target="../media/image19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YrmJv17XW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MY6NZZnW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VUGsZgQaAZ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cols.io/view/video-protocol-for-sorting-drosophila-pupae-n2bvjx8nwlk5/v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NXxY4maY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EB7CBD-A800-746A-056E-D196518AA38A}"/>
              </a:ext>
            </a:extLst>
          </p:cNvPr>
          <p:cNvSpPr txBox="1"/>
          <p:nvPr/>
        </p:nvSpPr>
        <p:spPr>
          <a:xfrm>
            <a:off x="-1" y="28152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800" b="1" dirty="0">
                <a:latin typeface="Lato" panose="020F0502020204030203" pitchFamily="34" charset="77"/>
              </a:rPr>
              <a:t>Put on your producer hat: considerations for FAIR video material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B6914-7B33-6E8C-FC5B-F5877ED9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227" y="1125408"/>
            <a:ext cx="6551543" cy="4367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FBDD5F-8460-8FB5-3400-BF9A49C8C709}"/>
              </a:ext>
            </a:extLst>
          </p:cNvPr>
          <p:cNvSpPr txBox="1"/>
          <p:nvPr/>
        </p:nvSpPr>
        <p:spPr>
          <a:xfrm>
            <a:off x="2407272" y="5653150"/>
            <a:ext cx="9371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Module 6 – FAIR Training Material by Design</a:t>
            </a:r>
          </a:p>
          <a:p>
            <a:r>
              <a:rPr lang="en-SE" dirty="0">
                <a:latin typeface="Lato" panose="020F0502020204030203" pitchFamily="34" charset="77"/>
              </a:rPr>
              <a:t>September 18-19, 2024</a:t>
            </a:r>
          </a:p>
          <a:p>
            <a:r>
              <a:rPr lang="en-SE" dirty="0">
                <a:latin typeface="Lato" panose="020F0502020204030203" pitchFamily="34" charset="77"/>
              </a:rPr>
              <a:t>Kristen Schroeder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2D486-FF9A-E7E9-5091-12B061FAF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998" y="5842620"/>
            <a:ext cx="2505434" cy="544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0040D-FCF7-F087-E9DE-C322F8BF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933" y="6165847"/>
            <a:ext cx="1219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11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21487E-9C92-83C2-414B-8B2D0A67D0E7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Creating FAIR video learning materials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C3CD-0098-9715-53B9-46DFB205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9" y="1880538"/>
            <a:ext cx="4459713" cy="297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BA186-134B-2C48-0C77-9465B0BC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57" y="1880537"/>
            <a:ext cx="4458469" cy="2972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7EEAF-CF9D-6FF1-62EA-9377D16236D0}"/>
              </a:ext>
            </a:extLst>
          </p:cNvPr>
          <p:cNvSpPr txBox="1"/>
          <p:nvPr/>
        </p:nvSpPr>
        <p:spPr>
          <a:xfrm>
            <a:off x="487719" y="1205948"/>
            <a:ext cx="445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Lato" panose="020F0502020204030203" pitchFamily="34" charset="77"/>
              </a:rPr>
              <a:t>Minimum guidelines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51BED-EF0F-4E1F-3A47-4B4C411E6250}"/>
              </a:ext>
            </a:extLst>
          </p:cNvPr>
          <p:cNvSpPr txBox="1"/>
          <p:nvPr/>
        </p:nvSpPr>
        <p:spPr>
          <a:xfrm>
            <a:off x="6874213" y="1205948"/>
            <a:ext cx="445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Lato" panose="020F0502020204030203" pitchFamily="34" charset="77"/>
              </a:rPr>
              <a:t>Creating FAIR video learning materials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30F90C-1DB1-2BCA-54E0-D2E4C40109CF}"/>
              </a:ext>
            </a:extLst>
          </p:cNvPr>
          <p:cNvSpPr/>
          <p:nvPr/>
        </p:nvSpPr>
        <p:spPr>
          <a:xfrm>
            <a:off x="73246" y="897834"/>
            <a:ext cx="5338204" cy="5062331"/>
          </a:xfrm>
          <a:prstGeom prst="roundRect">
            <a:avLst>
              <a:gd name="adj" fmla="val 8028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F3B03-8A17-5E4E-E4AE-6FDA5D8A5D71}"/>
              </a:ext>
            </a:extLst>
          </p:cNvPr>
          <p:cNvSpPr txBox="1"/>
          <p:nvPr/>
        </p:nvSpPr>
        <p:spPr>
          <a:xfrm>
            <a:off x="6874213" y="4853127"/>
            <a:ext cx="445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o" panose="020F0502020204030203" pitchFamily="34" charset="77"/>
              </a:rPr>
              <a:t>V</a:t>
            </a:r>
            <a:r>
              <a:rPr lang="en-SE" sz="1400" dirty="0">
                <a:latin typeface="Lato" panose="020F0502020204030203" pitchFamily="34" charset="77"/>
              </a:rPr>
              <a:t>ideo production is beyond the scope of this course :(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FDC952E-DE76-B57C-FC5E-EA11AF2C1EDF}"/>
              </a:ext>
            </a:extLst>
          </p:cNvPr>
          <p:cNvSpPr/>
          <p:nvPr/>
        </p:nvSpPr>
        <p:spPr>
          <a:xfrm>
            <a:off x="5411449" y="1880537"/>
            <a:ext cx="1210577" cy="2824198"/>
          </a:xfrm>
          <a:prstGeom prst="rightArrow">
            <a:avLst>
              <a:gd name="adj1" fmla="val 70889"/>
              <a:gd name="adj2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1639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37CC84-BB1C-FD9A-627D-F7181EA051E6}"/>
              </a:ext>
            </a:extLst>
          </p:cNvPr>
          <p:cNvSpPr/>
          <p:nvPr/>
        </p:nvSpPr>
        <p:spPr>
          <a:xfrm>
            <a:off x="7943806" y="1194273"/>
            <a:ext cx="3140293" cy="5663728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AF1F08-D63E-AE31-460E-3F8D5BB03255}"/>
              </a:ext>
            </a:extLst>
          </p:cNvPr>
          <p:cNvSpPr/>
          <p:nvPr/>
        </p:nvSpPr>
        <p:spPr>
          <a:xfrm>
            <a:off x="1138213" y="1259685"/>
            <a:ext cx="3140293" cy="5598315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45930E-2CD8-AF49-7BFC-73216388C6AE}"/>
              </a:ext>
            </a:extLst>
          </p:cNvPr>
          <p:cNvSpPr/>
          <p:nvPr/>
        </p:nvSpPr>
        <p:spPr>
          <a:xfrm>
            <a:off x="4514808" y="1194273"/>
            <a:ext cx="3140293" cy="5663728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F401CC-3BAF-5F99-488B-13469F1D28EE}"/>
              </a:ext>
            </a:extLst>
          </p:cNvPr>
          <p:cNvSpPr/>
          <p:nvPr/>
        </p:nvSpPr>
        <p:spPr>
          <a:xfrm>
            <a:off x="1314005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6131A-2F6C-EE48-D9D8-9C3316F06D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Creating FAIR video learning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6D037-082E-DE80-C199-CFC8A2F34CCF}"/>
              </a:ext>
            </a:extLst>
          </p:cNvPr>
          <p:cNvSpPr txBox="1"/>
          <p:nvPr/>
        </p:nvSpPr>
        <p:spPr>
          <a:xfrm>
            <a:off x="2140504" y="714053"/>
            <a:ext cx="158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Create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2301A-3E04-9D5C-1EF7-2D3BDFBFC654}"/>
              </a:ext>
            </a:extLst>
          </p:cNvPr>
          <p:cNvSpPr txBox="1"/>
          <p:nvPr/>
        </p:nvSpPr>
        <p:spPr>
          <a:xfrm>
            <a:off x="4750532" y="1978797"/>
            <a:ext cx="3081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77"/>
              </a:rPr>
              <a:t>Open source: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Lato" panose="020F0502020204030203" pitchFamily="34" charset="77"/>
              </a:rPr>
              <a:t>B</a:t>
            </a:r>
            <a:r>
              <a:rPr lang="en-SE" sz="2400" dirty="0">
                <a:latin typeface="Lato" panose="020F0502020204030203" pitchFamily="34" charset="77"/>
              </a:rPr>
              <a:t>lender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Lato" panose="020F0502020204030203" pitchFamily="34" charset="77"/>
              </a:rPr>
              <a:t>K</a:t>
            </a:r>
            <a:r>
              <a:rPr lang="en-SE" sz="2400" dirty="0">
                <a:latin typeface="Lato" panose="020F0502020204030203" pitchFamily="34" charset="77"/>
              </a:rPr>
              <a:t>denlive</a:t>
            </a:r>
          </a:p>
          <a:p>
            <a:pPr marL="285750" indent="-285750">
              <a:buFontTx/>
              <a:buChar char="-"/>
            </a:pPr>
            <a:r>
              <a:rPr lang="en-SE" sz="2400" dirty="0">
                <a:latin typeface="Lato" panose="020F0502020204030203" pitchFamily="34" charset="77"/>
              </a:rPr>
              <a:t>OBS Studio</a:t>
            </a:r>
          </a:p>
          <a:p>
            <a:pPr marL="285750" indent="-285750">
              <a:buFontTx/>
              <a:buChar char="-"/>
            </a:pPr>
            <a:endParaRPr lang="en-SE" sz="2400" dirty="0">
              <a:latin typeface="Lato" panose="020F0502020204030203" pitchFamily="34" charset="77"/>
            </a:endParaRPr>
          </a:p>
          <a:p>
            <a:r>
              <a:rPr lang="en-SE" sz="2400" b="1" dirty="0">
                <a:latin typeface="Lato" panose="020F0502020204030203" pitchFamily="34" charset="77"/>
              </a:rPr>
              <a:t>Proprietary:</a:t>
            </a:r>
          </a:p>
          <a:p>
            <a:pPr marL="285750" indent="-285750">
              <a:buFontTx/>
              <a:buChar char="-"/>
            </a:pPr>
            <a:r>
              <a:rPr lang="en-SE" sz="2400" dirty="0">
                <a:latin typeface="Lato" panose="020F0502020204030203" pitchFamily="34" charset="77"/>
              </a:rPr>
              <a:t>iMovie</a:t>
            </a:r>
          </a:p>
          <a:p>
            <a:pPr marL="285750" indent="-285750">
              <a:buFontTx/>
              <a:buChar char="-"/>
            </a:pPr>
            <a:r>
              <a:rPr lang="en-SE" sz="2400" dirty="0">
                <a:latin typeface="Lato" panose="020F0502020204030203" pitchFamily="34" charset="77"/>
              </a:rPr>
              <a:t>Adobe Premiere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Lato" panose="020F0502020204030203" pitchFamily="34" charset="77"/>
              </a:rPr>
              <a:t>M</a:t>
            </a:r>
            <a:r>
              <a:rPr lang="en-SE" sz="2400" dirty="0">
                <a:latin typeface="Lato" panose="020F0502020204030203" pitchFamily="34" charset="77"/>
              </a:rPr>
              <a:t>any 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546ED-DEDD-C14E-1DA0-E1AC11068206}"/>
              </a:ext>
            </a:extLst>
          </p:cNvPr>
          <p:cNvSpPr txBox="1"/>
          <p:nvPr/>
        </p:nvSpPr>
        <p:spPr>
          <a:xfrm>
            <a:off x="8241877" y="1783577"/>
            <a:ext cx="261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>
                <a:latin typeface="Lato" panose="020F0502020204030203" pitchFamily="34" charset="77"/>
              </a:rPr>
              <a:t>Hosting</a:t>
            </a:r>
            <a:r>
              <a:rPr lang="sv-SE" sz="2400" b="1" dirty="0">
                <a:latin typeface="Lato" panose="020F0502020204030203" pitchFamily="34" charset="77"/>
              </a:rPr>
              <a:t> options:</a:t>
            </a: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YouTube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Vimeo</a:t>
            </a:r>
            <a:endParaRPr lang="sv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Nextcloud</a:t>
            </a:r>
            <a:endParaRPr lang="sv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Google Drive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Zenodo</a:t>
            </a:r>
            <a:r>
              <a:rPr lang="sv-SE" sz="2400" dirty="0">
                <a:latin typeface="Lato" panose="020F0502020204030203" pitchFamily="34" charset="77"/>
              </a:rPr>
              <a:t>*</a:t>
            </a:r>
            <a:endParaRPr lang="en-SE" sz="2400" dirty="0">
              <a:latin typeface="Lato" panose="020F050202020403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3E967-87DF-A77C-D96B-A1B6B7967C76}"/>
              </a:ext>
            </a:extLst>
          </p:cNvPr>
          <p:cNvSpPr txBox="1"/>
          <p:nvPr/>
        </p:nvSpPr>
        <p:spPr>
          <a:xfrm>
            <a:off x="1293806" y="1668374"/>
            <a:ext cx="2908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77"/>
              </a:rPr>
              <a:t>Capture:</a:t>
            </a: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Zoom</a:t>
            </a: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Powerpoint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Your</a:t>
            </a:r>
            <a:r>
              <a:rPr lang="sv-SE" sz="2400" dirty="0">
                <a:latin typeface="Lato" panose="020F0502020204030203" pitchFamily="34" charset="77"/>
              </a:rPr>
              <a:t> smartphone</a:t>
            </a: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OBS Studio</a:t>
            </a:r>
            <a:endParaRPr lang="en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endParaRPr lang="en-SE" sz="2400" dirty="0">
              <a:latin typeface="Lato" panose="020F0502020204030203" pitchFamily="34" charset="77"/>
            </a:endParaRPr>
          </a:p>
          <a:p>
            <a:r>
              <a:rPr lang="en-SE" sz="2400" b="1" dirty="0">
                <a:latin typeface="Lato" panose="020F0502020204030203" pitchFamily="34" charset="77"/>
              </a:rPr>
              <a:t>Open material: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Pexels</a:t>
            </a:r>
            <a:endParaRPr lang="sv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Pixabay</a:t>
            </a:r>
            <a:endParaRPr lang="sv-SE" sz="2400" dirty="0">
              <a:latin typeface="Lato" panose="020F0502020204030203" pitchFamily="34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9E5BAE-1217-0BAB-1DE2-40389EF0132A}"/>
              </a:ext>
            </a:extLst>
          </p:cNvPr>
          <p:cNvSpPr/>
          <p:nvPr/>
        </p:nvSpPr>
        <p:spPr>
          <a:xfrm>
            <a:off x="4692314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E9D2F-495A-973F-B190-8877F9434255}"/>
              </a:ext>
            </a:extLst>
          </p:cNvPr>
          <p:cNvSpPr txBox="1"/>
          <p:nvPr/>
        </p:nvSpPr>
        <p:spPr>
          <a:xfrm>
            <a:off x="5470687" y="714053"/>
            <a:ext cx="158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Edit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04A87F2-7DA7-50CB-C431-3C889266B01C}"/>
              </a:ext>
            </a:extLst>
          </p:cNvPr>
          <p:cNvSpPr/>
          <p:nvPr/>
        </p:nvSpPr>
        <p:spPr>
          <a:xfrm>
            <a:off x="8293289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B49F4-9718-087F-BCD3-218706E6415F}"/>
              </a:ext>
            </a:extLst>
          </p:cNvPr>
          <p:cNvSpPr txBox="1"/>
          <p:nvPr/>
        </p:nvSpPr>
        <p:spPr>
          <a:xfrm>
            <a:off x="8702696" y="714053"/>
            <a:ext cx="19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Release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9C496-8997-D4A4-8EA7-B24AE7671524}"/>
              </a:ext>
            </a:extLst>
          </p:cNvPr>
          <p:cNvSpPr txBox="1"/>
          <p:nvPr/>
        </p:nvSpPr>
        <p:spPr>
          <a:xfrm>
            <a:off x="664971" y="369332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49045-D78B-B270-F8FF-3244500C77B6}"/>
              </a:ext>
            </a:extLst>
          </p:cNvPr>
          <p:cNvSpPr txBox="1"/>
          <p:nvPr/>
        </p:nvSpPr>
        <p:spPr>
          <a:xfrm rot="12923559">
            <a:off x="4718839" y="322455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✂️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20072-94DE-624C-341E-7E2D6A1620ED}"/>
              </a:ext>
            </a:extLst>
          </p:cNvPr>
          <p:cNvSpPr txBox="1"/>
          <p:nvPr/>
        </p:nvSpPr>
        <p:spPr>
          <a:xfrm>
            <a:off x="7377688" y="395247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🍿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118D57-86C1-E202-669F-B61E0571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688" y="4251868"/>
            <a:ext cx="4842446" cy="221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9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Creating FAIR video learning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842AF-26A7-AA3A-E2FB-1ECBB0E2DD81}"/>
              </a:ext>
            </a:extLst>
          </p:cNvPr>
          <p:cNvSpPr txBox="1"/>
          <p:nvPr/>
        </p:nvSpPr>
        <p:spPr>
          <a:xfrm>
            <a:off x="479533" y="741566"/>
            <a:ext cx="8479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 err="1">
                <a:solidFill>
                  <a:srgbClr val="FFC000"/>
                </a:solidFill>
                <a:latin typeface="Lato" panose="020F0502020204030203" pitchFamily="34" charset="77"/>
              </a:rPr>
              <a:t>Barriers</a:t>
            </a:r>
            <a:r>
              <a:rPr lang="sv-SE" sz="2800" dirty="0">
                <a:latin typeface="Lato" panose="020F0502020204030203" pitchFamily="34" charset="77"/>
              </a:rPr>
              <a:t> to </a:t>
            </a:r>
            <a:r>
              <a:rPr lang="sv-SE" sz="2800" dirty="0" err="1">
                <a:latin typeface="Lato" panose="020F0502020204030203" pitchFamily="34" charset="77"/>
              </a:rPr>
              <a:t>creating</a:t>
            </a:r>
            <a:r>
              <a:rPr lang="sv-SE" sz="2800" dirty="0">
                <a:latin typeface="Lato" panose="020F0502020204030203" pitchFamily="34" charset="77"/>
              </a:rPr>
              <a:t> FAIR video </a:t>
            </a:r>
            <a:r>
              <a:rPr lang="sv-SE" sz="2800" dirty="0" err="1">
                <a:latin typeface="Lato" panose="020F0502020204030203" pitchFamily="34" charset="77"/>
              </a:rPr>
              <a:t>learning</a:t>
            </a:r>
            <a:r>
              <a:rPr lang="sv-SE" sz="2800" dirty="0">
                <a:latin typeface="Lato" panose="020F0502020204030203" pitchFamily="34" charset="77"/>
              </a:rPr>
              <a:t> material </a:t>
            </a:r>
            <a:r>
              <a:rPr lang="sv-SE" sz="2800" dirty="0" err="1">
                <a:latin typeface="Lato" panose="020F0502020204030203" pitchFamily="34" charset="77"/>
              </a:rPr>
              <a:t>include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b="1" dirty="0" err="1">
                <a:solidFill>
                  <a:srgbClr val="FFC000"/>
                </a:solidFill>
                <a:latin typeface="Lato" panose="020F0502020204030203" pitchFamily="34" charset="77"/>
              </a:rPr>
              <a:t>time</a:t>
            </a:r>
            <a:r>
              <a:rPr lang="sv-SE" sz="2800" b="1" dirty="0">
                <a:solidFill>
                  <a:srgbClr val="FFC000"/>
                </a:solidFill>
                <a:latin typeface="Lato" panose="020F0502020204030203" pitchFamily="34" charset="77"/>
              </a:rPr>
              <a:t>, </a:t>
            </a:r>
            <a:r>
              <a:rPr lang="sv-SE" sz="2800" b="1" dirty="0" err="1">
                <a:solidFill>
                  <a:srgbClr val="FFC000"/>
                </a:solidFill>
                <a:latin typeface="Lato" panose="020F0502020204030203" pitchFamily="34" charset="77"/>
              </a:rPr>
              <a:t>skill</a:t>
            </a:r>
            <a:r>
              <a:rPr lang="sv-SE" sz="2800" b="1" dirty="0">
                <a:solidFill>
                  <a:srgbClr val="FFC000"/>
                </a:solidFill>
                <a:latin typeface="Lato" panose="020F0502020204030203" pitchFamily="34" charset="77"/>
              </a:rPr>
              <a:t>, </a:t>
            </a:r>
            <a:r>
              <a:rPr lang="sv-SE" sz="2800" b="1" dirty="0" err="1">
                <a:solidFill>
                  <a:srgbClr val="FFC000"/>
                </a:solidFill>
                <a:latin typeface="Lato" panose="020F0502020204030203" pitchFamily="34" charset="77"/>
              </a:rPr>
              <a:t>knowledge</a:t>
            </a:r>
            <a:r>
              <a:rPr lang="sv-SE" sz="2800" b="1" dirty="0">
                <a:solidFill>
                  <a:srgbClr val="FFC000"/>
                </a:solidFill>
                <a:latin typeface="Lato" panose="020F0502020204030203" pitchFamily="34" charset="77"/>
              </a:rPr>
              <a:t>, </a:t>
            </a:r>
            <a:r>
              <a:rPr lang="sv-SE" sz="2800" dirty="0">
                <a:latin typeface="Lato" panose="020F0502020204030203" pitchFamily="34" charset="77"/>
              </a:rPr>
              <a:t>and </a:t>
            </a:r>
            <a:r>
              <a:rPr lang="sv-SE" sz="2800" b="1" dirty="0" err="1">
                <a:solidFill>
                  <a:srgbClr val="FFC000"/>
                </a:solidFill>
                <a:latin typeface="Lato" panose="020F0502020204030203" pitchFamily="34" charset="77"/>
              </a:rPr>
              <a:t>control</a:t>
            </a:r>
            <a:r>
              <a:rPr lang="sv-SE" sz="2800" dirty="0">
                <a:latin typeface="Lato" panose="020F0502020204030203" pitchFamily="34" charset="77"/>
              </a:rPr>
              <a:t>.</a:t>
            </a:r>
            <a:endParaRPr lang="en-SE" sz="2800" dirty="0">
              <a:latin typeface="Lato" panose="020F0502020204030203" pitchFamily="34" charset="77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F120CB5F-B8DD-F38A-7A39-E17D9F5F694D}"/>
              </a:ext>
            </a:extLst>
          </p:cNvPr>
          <p:cNvSpPr/>
          <p:nvPr/>
        </p:nvSpPr>
        <p:spPr>
          <a:xfrm>
            <a:off x="10932388" y="-685043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32892-4800-B720-222B-769E7C552F0B}"/>
              </a:ext>
            </a:extLst>
          </p:cNvPr>
          <p:cNvGrpSpPr/>
          <p:nvPr/>
        </p:nvGrpSpPr>
        <p:grpSpPr>
          <a:xfrm>
            <a:off x="10909800" y="-673398"/>
            <a:ext cx="1663200" cy="1396996"/>
            <a:chOff x="6401300" y="3848099"/>
            <a:chExt cx="1663200" cy="139699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63D6D2-4896-59A8-DBA6-374F0B78DD6F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F3E1D6-ECD6-8FF7-BEBD-B8F91863F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CFCA79-CCB3-D7A4-54F5-DDACD1CEC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0C09E7-B550-C958-BBE5-662B9966AD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6C1111E-5FDC-0E72-84FE-E373825589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EDD6A-CC03-5179-5580-DCCAEC3421F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ED65DF-D343-AADB-390D-F99AC99FDBF0}"/>
              </a:ext>
            </a:extLst>
          </p:cNvPr>
          <p:cNvGrpSpPr/>
          <p:nvPr/>
        </p:nvGrpSpPr>
        <p:grpSpPr>
          <a:xfrm>
            <a:off x="10909800" y="890476"/>
            <a:ext cx="1663200" cy="1396996"/>
            <a:chOff x="6401300" y="3848099"/>
            <a:chExt cx="1663200" cy="13969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FE11AF-8733-A77D-1435-1DE0AC23F5B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F60415-9560-DFE9-A3DB-9D33E17C0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BEFF30-F4E5-4EAB-21AB-A723B84EE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2B9D14-0D5E-0D0F-9DC5-1A3C97F45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58F377-479F-E44E-5930-D9BD82C4B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70CD77-6802-0E59-7643-17492148889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B98F8E-A93B-AAFD-EF78-F714B4A0BD42}"/>
              </a:ext>
            </a:extLst>
          </p:cNvPr>
          <p:cNvGrpSpPr/>
          <p:nvPr/>
        </p:nvGrpSpPr>
        <p:grpSpPr>
          <a:xfrm>
            <a:off x="9478488" y="120362"/>
            <a:ext cx="1663200" cy="1396996"/>
            <a:chOff x="6401300" y="3848099"/>
            <a:chExt cx="1663200" cy="13969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130530-8AF9-7775-2D06-C7EE31D0F15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83AD50-B7EA-C930-AC0C-D5F5E86A1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E3E2D1-2253-C8FB-1A11-3DBDEDCB8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51BA75-FEC3-CC2B-316D-461F6A7769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F437DD-27F9-D27A-0262-F8505FE38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0E94B31-EFC7-896A-DB8F-664E2028901E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5A66395-ECE6-EA93-69F7-A8B5ED350170}"/>
              </a:ext>
            </a:extLst>
          </p:cNvPr>
          <p:cNvGrpSpPr/>
          <p:nvPr/>
        </p:nvGrpSpPr>
        <p:grpSpPr>
          <a:xfrm>
            <a:off x="3646875" y="2576489"/>
            <a:ext cx="1627200" cy="1601567"/>
            <a:chOff x="3646875" y="3107431"/>
            <a:chExt cx="1627200" cy="160156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C53580-EE6D-4B45-AEDF-D7A0D0D71847}"/>
                </a:ext>
              </a:extLst>
            </p:cNvPr>
            <p:cNvSpPr txBox="1"/>
            <p:nvPr/>
          </p:nvSpPr>
          <p:spPr>
            <a:xfrm>
              <a:off x="3669658" y="3443937"/>
              <a:ext cx="1581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Time consuming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E2D3417-FD82-F4E4-1CD2-0EE73C6B4866}"/>
                </a:ext>
              </a:extLst>
            </p:cNvPr>
            <p:cNvGrpSpPr/>
            <p:nvPr/>
          </p:nvGrpSpPr>
          <p:grpSpPr>
            <a:xfrm>
              <a:off x="3646875" y="3107431"/>
              <a:ext cx="1627200" cy="1601567"/>
              <a:chOff x="3646875" y="3107431"/>
              <a:chExt cx="1627200" cy="1601567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2FFC2830-0BA5-5F40-9FA6-963C92165D39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464C2FBE-6DD4-771B-5934-432E0B33544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76DCB36-A51A-8CFF-3E2B-3BE669A994B1}"/>
              </a:ext>
            </a:extLst>
          </p:cNvPr>
          <p:cNvGrpSpPr/>
          <p:nvPr/>
        </p:nvGrpSpPr>
        <p:grpSpPr>
          <a:xfrm>
            <a:off x="5697553" y="2702700"/>
            <a:ext cx="2226954" cy="1601567"/>
            <a:chOff x="4915888" y="4767472"/>
            <a:chExt cx="2226954" cy="16015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C5F6B23-D28D-C85C-650D-139407EADDB0}"/>
                </a:ext>
              </a:extLst>
            </p:cNvPr>
            <p:cNvSpPr txBox="1"/>
            <p:nvPr/>
          </p:nvSpPr>
          <p:spPr>
            <a:xfrm>
              <a:off x="4915888" y="5297262"/>
              <a:ext cx="2226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Proprietary software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F07886C-CEE3-DA34-97BD-6624B27AAA49}"/>
                </a:ext>
              </a:extLst>
            </p:cNvPr>
            <p:cNvGrpSpPr/>
            <p:nvPr/>
          </p:nvGrpSpPr>
          <p:grpSpPr>
            <a:xfrm>
              <a:off x="5215765" y="4767472"/>
              <a:ext cx="1627200" cy="1601567"/>
              <a:chOff x="3646875" y="3107431"/>
              <a:chExt cx="1627200" cy="1601567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388C7E4-2893-71EE-EF6D-50DE8B1D392F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43812D25-7F11-75DB-6FC2-BBEF568F2DB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FFC194-4216-9836-EAF8-DF5297E126D9}"/>
              </a:ext>
            </a:extLst>
          </p:cNvPr>
          <p:cNvGrpSpPr/>
          <p:nvPr/>
        </p:nvGrpSpPr>
        <p:grpSpPr>
          <a:xfrm>
            <a:off x="7421982" y="3773930"/>
            <a:ext cx="1699828" cy="1601567"/>
            <a:chOff x="7421982" y="3773930"/>
            <a:chExt cx="1699828" cy="160156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E0051E2-DABA-8362-5546-1179AAD8BE9A}"/>
                </a:ext>
              </a:extLst>
            </p:cNvPr>
            <p:cNvSpPr txBox="1"/>
            <p:nvPr/>
          </p:nvSpPr>
          <p:spPr>
            <a:xfrm>
              <a:off x="7421982" y="4191495"/>
              <a:ext cx="1699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3rd party hosting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0A484A3-4B44-7265-F88B-F0D547ED9856}"/>
                </a:ext>
              </a:extLst>
            </p:cNvPr>
            <p:cNvGrpSpPr/>
            <p:nvPr/>
          </p:nvGrpSpPr>
          <p:grpSpPr>
            <a:xfrm>
              <a:off x="7468048" y="3773930"/>
              <a:ext cx="1627200" cy="1601567"/>
              <a:chOff x="3646875" y="3107431"/>
              <a:chExt cx="1627200" cy="1601567"/>
            </a:xfrm>
          </p:grpSpPr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81C6065D-B555-2A78-7D92-E506B7E64B9F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5" name="Teardrop 74">
                <a:extLst>
                  <a:ext uri="{FF2B5EF4-FFF2-40B4-BE49-F238E27FC236}">
                    <a16:creationId xmlns:a16="http://schemas.microsoft.com/office/drawing/2014/main" id="{CF1C108E-018A-DCEB-8C9B-06B9B2ADA5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DEEF3A-644C-21C5-B496-EBA0343BE0AE}"/>
              </a:ext>
            </a:extLst>
          </p:cNvPr>
          <p:cNvGrpSpPr/>
          <p:nvPr/>
        </p:nvGrpSpPr>
        <p:grpSpPr>
          <a:xfrm>
            <a:off x="2112704" y="3235017"/>
            <a:ext cx="1644272" cy="1601567"/>
            <a:chOff x="1601719" y="3773929"/>
            <a:chExt cx="1644272" cy="16015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5A4B92-E7E9-73B7-A956-F4DF48747848}"/>
                </a:ext>
              </a:extLst>
            </p:cNvPr>
            <p:cNvSpPr txBox="1"/>
            <p:nvPr/>
          </p:nvSpPr>
          <p:spPr>
            <a:xfrm>
              <a:off x="1601719" y="4223237"/>
              <a:ext cx="1630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Specialized file formats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C912BD4-D6D1-FEF3-FF04-B8D6C38ADB2C}"/>
                </a:ext>
              </a:extLst>
            </p:cNvPr>
            <p:cNvGrpSpPr/>
            <p:nvPr/>
          </p:nvGrpSpPr>
          <p:grpSpPr>
            <a:xfrm>
              <a:off x="1618791" y="3773929"/>
              <a:ext cx="1627200" cy="1601567"/>
              <a:chOff x="3646875" y="3107431"/>
              <a:chExt cx="1627200" cy="1601567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3E7A14-3367-2E9D-9E15-B93E0ADAA62C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78" name="Teardrop 77">
                <a:extLst>
                  <a:ext uri="{FF2B5EF4-FFF2-40B4-BE49-F238E27FC236}">
                    <a16:creationId xmlns:a16="http://schemas.microsoft.com/office/drawing/2014/main" id="{2DC0809C-C901-D920-B5EE-5452E64774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6DBF750-4996-DCB5-B917-510154412694}"/>
              </a:ext>
            </a:extLst>
          </p:cNvPr>
          <p:cNvGrpSpPr/>
          <p:nvPr/>
        </p:nvGrpSpPr>
        <p:grpSpPr>
          <a:xfrm>
            <a:off x="577232" y="4452971"/>
            <a:ext cx="1627200" cy="1601567"/>
            <a:chOff x="577232" y="4983913"/>
            <a:chExt cx="1627200" cy="16015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DF73DB-5DFD-708C-6836-031C469302A4}"/>
                </a:ext>
              </a:extLst>
            </p:cNvPr>
            <p:cNvSpPr txBox="1"/>
            <p:nvPr/>
          </p:nvSpPr>
          <p:spPr>
            <a:xfrm>
              <a:off x="689160" y="5461532"/>
              <a:ext cx="14161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Technical knowledge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B3DA9F2-D90B-4F22-B69A-C702E7B7381D}"/>
                </a:ext>
              </a:extLst>
            </p:cNvPr>
            <p:cNvGrpSpPr/>
            <p:nvPr/>
          </p:nvGrpSpPr>
          <p:grpSpPr>
            <a:xfrm>
              <a:off x="577232" y="4983913"/>
              <a:ext cx="1627200" cy="1601567"/>
              <a:chOff x="3646875" y="3107431"/>
              <a:chExt cx="1627200" cy="1601567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DF4A355-31D0-D04B-F74F-28432A15661A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1" name="Teardrop 80">
                <a:extLst>
                  <a:ext uri="{FF2B5EF4-FFF2-40B4-BE49-F238E27FC236}">
                    <a16:creationId xmlns:a16="http://schemas.microsoft.com/office/drawing/2014/main" id="{66AFBFAD-22CE-9321-04F5-6EC9670C366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4F2D303-7A92-A86E-CA45-444A456C1481}"/>
              </a:ext>
            </a:extLst>
          </p:cNvPr>
          <p:cNvGrpSpPr/>
          <p:nvPr/>
        </p:nvGrpSpPr>
        <p:grpSpPr>
          <a:xfrm>
            <a:off x="8512696" y="1840626"/>
            <a:ext cx="1627200" cy="1601567"/>
            <a:chOff x="9415635" y="2158163"/>
            <a:chExt cx="1627200" cy="160156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D780AD-A091-B930-D42C-F672AA8EC274}"/>
                </a:ext>
              </a:extLst>
            </p:cNvPr>
            <p:cNvSpPr txBox="1"/>
            <p:nvPr/>
          </p:nvSpPr>
          <p:spPr>
            <a:xfrm>
              <a:off x="9482352" y="2482043"/>
              <a:ext cx="14278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It seems very difficult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7566E38-B6BF-80C6-6660-FC0F6B7842A2}"/>
                </a:ext>
              </a:extLst>
            </p:cNvPr>
            <p:cNvGrpSpPr/>
            <p:nvPr/>
          </p:nvGrpSpPr>
          <p:grpSpPr>
            <a:xfrm>
              <a:off x="9415635" y="2158163"/>
              <a:ext cx="1627200" cy="1601567"/>
              <a:chOff x="3646875" y="3107431"/>
              <a:chExt cx="1627200" cy="1601567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831C6706-C152-43AE-1A8A-CC6698ABACFB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4" name="Teardrop 83">
                <a:extLst>
                  <a:ext uri="{FF2B5EF4-FFF2-40B4-BE49-F238E27FC236}">
                    <a16:creationId xmlns:a16="http://schemas.microsoft.com/office/drawing/2014/main" id="{373B7853-9D35-BD9D-F4CA-3844F48BC3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0FAFEF1-5F70-5BF3-B497-281C3AB74BD9}"/>
              </a:ext>
            </a:extLst>
          </p:cNvPr>
          <p:cNvGrpSpPr/>
          <p:nvPr/>
        </p:nvGrpSpPr>
        <p:grpSpPr>
          <a:xfrm>
            <a:off x="10621808" y="3516413"/>
            <a:ext cx="1658489" cy="1601567"/>
            <a:chOff x="10621808" y="3516413"/>
            <a:chExt cx="1658489" cy="160156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4BC9F7-F8D8-6B30-0E94-A5BE5CA2F872}"/>
                </a:ext>
              </a:extLst>
            </p:cNvPr>
            <p:cNvSpPr txBox="1"/>
            <p:nvPr/>
          </p:nvSpPr>
          <p:spPr>
            <a:xfrm>
              <a:off x="10650073" y="3899053"/>
              <a:ext cx="1630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Knowledge barrier to entry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E5E6959-40DB-E04C-917C-FE1081A735B1}"/>
                </a:ext>
              </a:extLst>
            </p:cNvPr>
            <p:cNvGrpSpPr/>
            <p:nvPr/>
          </p:nvGrpSpPr>
          <p:grpSpPr>
            <a:xfrm>
              <a:off x="10621808" y="3516413"/>
              <a:ext cx="1627200" cy="1601567"/>
              <a:chOff x="3646875" y="3107431"/>
              <a:chExt cx="1627200" cy="1601567"/>
            </a:xfrm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6292B4A7-3DBE-03AC-932B-FD378BA2EDED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7" name="Teardrop 86">
                <a:extLst>
                  <a:ext uri="{FF2B5EF4-FFF2-40B4-BE49-F238E27FC236}">
                    <a16:creationId xmlns:a16="http://schemas.microsoft.com/office/drawing/2014/main" id="{676B4EC2-65D0-18F2-2366-BB93A3D8FC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CBA03DE-A8DE-1FAB-BAC4-CCFA43963C6F}"/>
              </a:ext>
            </a:extLst>
          </p:cNvPr>
          <p:cNvGrpSpPr/>
          <p:nvPr/>
        </p:nvGrpSpPr>
        <p:grpSpPr>
          <a:xfrm>
            <a:off x="9179901" y="5151574"/>
            <a:ext cx="1627200" cy="1601567"/>
            <a:chOff x="9179901" y="5151574"/>
            <a:chExt cx="1627200" cy="160156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DD75FB-B8B7-3DA8-8A47-530EDED6D79B}"/>
                </a:ext>
              </a:extLst>
            </p:cNvPr>
            <p:cNvSpPr txBox="1"/>
            <p:nvPr/>
          </p:nvSpPr>
          <p:spPr>
            <a:xfrm>
              <a:off x="9367510" y="5474899"/>
              <a:ext cx="1251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err="1">
                  <a:latin typeface="Lato" panose="020F0502020204030203" pitchFamily="34" charset="77"/>
                </a:rPr>
                <a:t>Difficult</a:t>
              </a:r>
              <a:r>
                <a:rPr lang="sv-SE" dirty="0">
                  <a:latin typeface="Lato" panose="020F0502020204030203" pitchFamily="34" charset="77"/>
                </a:rPr>
                <a:t> to </a:t>
              </a:r>
              <a:r>
                <a:rPr lang="sv-SE" dirty="0" err="1">
                  <a:latin typeface="Lato" panose="020F0502020204030203" pitchFamily="34" charset="77"/>
                </a:rPr>
                <a:t>edit</a:t>
              </a:r>
              <a:r>
                <a:rPr lang="sv-SE" dirty="0">
                  <a:latin typeface="Lato" panose="020F0502020204030203" pitchFamily="34" charset="77"/>
                </a:rPr>
                <a:t> and  </a:t>
              </a:r>
              <a:r>
                <a:rPr lang="sv-SE" dirty="0" err="1">
                  <a:latin typeface="Lato" panose="020F0502020204030203" pitchFamily="34" charset="77"/>
                </a:rPr>
                <a:t>update</a:t>
              </a:r>
              <a:endParaRPr lang="en-SE" dirty="0">
                <a:latin typeface="Lato" panose="020F0502020204030203" pitchFamily="34" charset="77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8BAE18-2FF3-90C2-8918-666C1CEA61D2}"/>
                </a:ext>
              </a:extLst>
            </p:cNvPr>
            <p:cNvGrpSpPr/>
            <p:nvPr/>
          </p:nvGrpSpPr>
          <p:grpSpPr>
            <a:xfrm>
              <a:off x="9179901" y="5151574"/>
              <a:ext cx="1627200" cy="1601567"/>
              <a:chOff x="3646875" y="3107431"/>
              <a:chExt cx="1627200" cy="1601567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F5264A8D-0E27-52E6-9E24-0844D19D2EE5}"/>
                  </a:ext>
                </a:extLst>
              </p:cNvPr>
              <p:cNvSpPr/>
              <p:nvPr/>
            </p:nvSpPr>
            <p:spPr>
              <a:xfrm rot="11313931">
                <a:off x="3854069" y="4161721"/>
                <a:ext cx="453710" cy="328067"/>
              </a:xfrm>
              <a:custGeom>
                <a:avLst/>
                <a:gdLst>
                  <a:gd name="connsiteX0" fmla="*/ 0 w 453710"/>
                  <a:gd name="connsiteY0" fmla="*/ 0 h 328067"/>
                  <a:gd name="connsiteX1" fmla="*/ 157054 w 453710"/>
                  <a:gd name="connsiteY1" fmla="*/ 31411 h 328067"/>
                  <a:gd name="connsiteX2" fmla="*/ 328067 w 453710"/>
                  <a:gd name="connsiteY2" fmla="*/ 136113 h 328067"/>
                  <a:gd name="connsiteX3" fmla="*/ 415319 w 453710"/>
                  <a:gd name="connsiteY3" fmla="*/ 244306 h 328067"/>
                  <a:gd name="connsiteX4" fmla="*/ 453710 w 453710"/>
                  <a:gd name="connsiteY4" fmla="*/ 328067 h 32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3710" h="328067">
                    <a:moveTo>
                      <a:pt x="0" y="0"/>
                    </a:moveTo>
                    <a:cubicBezTo>
                      <a:pt x="51188" y="4363"/>
                      <a:pt x="102376" y="8726"/>
                      <a:pt x="157054" y="31411"/>
                    </a:cubicBezTo>
                    <a:cubicBezTo>
                      <a:pt x="211732" y="54096"/>
                      <a:pt x="285023" y="100631"/>
                      <a:pt x="328067" y="136113"/>
                    </a:cubicBezTo>
                    <a:cubicBezTo>
                      <a:pt x="371111" y="171595"/>
                      <a:pt x="394379" y="212314"/>
                      <a:pt x="415319" y="244306"/>
                    </a:cubicBezTo>
                    <a:cubicBezTo>
                      <a:pt x="436259" y="276298"/>
                      <a:pt x="444984" y="302182"/>
                      <a:pt x="453710" y="328067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90" name="Teardrop 89">
                <a:extLst>
                  <a:ext uri="{FF2B5EF4-FFF2-40B4-BE49-F238E27FC236}">
                    <a16:creationId xmlns:a16="http://schemas.microsoft.com/office/drawing/2014/main" id="{7E902848-8EEA-07A7-E549-8DC08F16272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17493">
                <a:off x="3646875" y="3107431"/>
                <a:ext cx="1627200" cy="1601567"/>
              </a:xfrm>
              <a:prstGeom prst="teardrop">
                <a:avLst>
                  <a:gd name="adj" fmla="val 143667"/>
                </a:avLst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6D6483-8436-9BEB-0F35-A5F3DFCB1D26}"/>
              </a:ext>
            </a:extLst>
          </p:cNvPr>
          <p:cNvGrpSpPr/>
          <p:nvPr/>
        </p:nvGrpSpPr>
        <p:grpSpPr>
          <a:xfrm>
            <a:off x="4239640" y="4269144"/>
            <a:ext cx="2631853" cy="2429019"/>
            <a:chOff x="5910749" y="2365286"/>
            <a:chExt cx="2631853" cy="24290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719DE4-4B78-4E30-F6A5-AF6C8958B621}"/>
                </a:ext>
              </a:extLst>
            </p:cNvPr>
            <p:cNvGrpSpPr/>
            <p:nvPr/>
          </p:nvGrpSpPr>
          <p:grpSpPr>
            <a:xfrm>
              <a:off x="5910749" y="2365286"/>
              <a:ext cx="2631853" cy="2429019"/>
              <a:chOff x="5910749" y="2365286"/>
              <a:chExt cx="2631853" cy="242901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64FFD07-946E-CEDB-0CB1-11775CF671A1}"/>
                  </a:ext>
                </a:extLst>
              </p:cNvPr>
              <p:cNvSpPr/>
              <p:nvPr/>
            </p:nvSpPr>
            <p:spPr>
              <a:xfrm>
                <a:off x="5910749" y="2365286"/>
                <a:ext cx="2631853" cy="1088217"/>
              </a:xfrm>
              <a:custGeom>
                <a:avLst/>
                <a:gdLst>
                  <a:gd name="connsiteX0" fmla="*/ 1315926 w 2631853"/>
                  <a:gd name="connsiteY0" fmla="*/ 0 h 1088217"/>
                  <a:gd name="connsiteX1" fmla="*/ 2629115 w 2631853"/>
                  <a:gd name="connsiteY1" fmla="*/ 1070280 h 1088217"/>
                  <a:gd name="connsiteX2" fmla="*/ 2631853 w 2631853"/>
                  <a:gd name="connsiteY2" fmla="*/ 1088217 h 1088217"/>
                  <a:gd name="connsiteX3" fmla="*/ 0 w 2631853"/>
                  <a:gd name="connsiteY3" fmla="*/ 1088217 h 1088217"/>
                  <a:gd name="connsiteX4" fmla="*/ 2737 w 2631853"/>
                  <a:gd name="connsiteY4" fmla="*/ 1070280 h 1088217"/>
                  <a:gd name="connsiteX5" fmla="*/ 1315926 w 2631853"/>
                  <a:gd name="connsiteY5" fmla="*/ 0 h 108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1853" h="1088217">
                    <a:moveTo>
                      <a:pt x="1315926" y="0"/>
                    </a:moveTo>
                    <a:cubicBezTo>
                      <a:pt x="1963684" y="0"/>
                      <a:pt x="2504126" y="459472"/>
                      <a:pt x="2629115" y="1070280"/>
                    </a:cubicBezTo>
                    <a:lnTo>
                      <a:pt x="2631853" y="1088217"/>
                    </a:lnTo>
                    <a:lnTo>
                      <a:pt x="0" y="1088217"/>
                    </a:lnTo>
                    <a:lnTo>
                      <a:pt x="2737" y="1070280"/>
                    </a:lnTo>
                    <a:cubicBezTo>
                      <a:pt x="127726" y="459472"/>
                      <a:pt x="668168" y="0"/>
                      <a:pt x="131592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SE"/>
              </a:p>
            </p:txBody>
          </p:sp>
          <p:sp>
            <p:nvSpPr>
              <p:cNvPr id="35" name="U-turn Arrow 34">
                <a:extLst>
                  <a:ext uri="{FF2B5EF4-FFF2-40B4-BE49-F238E27FC236}">
                    <a16:creationId xmlns:a16="http://schemas.microsoft.com/office/drawing/2014/main" id="{47EF6A18-6E2D-B176-65F1-914443B39AAF}"/>
                  </a:ext>
                </a:extLst>
              </p:cNvPr>
              <p:cNvSpPr/>
              <p:nvPr/>
            </p:nvSpPr>
            <p:spPr>
              <a:xfrm rot="10800000">
                <a:off x="6544585" y="3175715"/>
                <a:ext cx="803221" cy="1618590"/>
              </a:xfrm>
              <a:prstGeom prst="uturnArrow">
                <a:avLst>
                  <a:gd name="adj1" fmla="val 25000"/>
                  <a:gd name="adj2" fmla="val 11767"/>
                  <a:gd name="adj3" fmla="val 0"/>
                  <a:gd name="adj4" fmla="val 43750"/>
                  <a:gd name="adj5" fmla="val 3095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C914C56-83C6-C322-7B75-F6830DE7B23B}"/>
                </a:ext>
              </a:extLst>
            </p:cNvPr>
            <p:cNvSpPr txBox="1"/>
            <p:nvPr/>
          </p:nvSpPr>
          <p:spPr>
            <a:xfrm>
              <a:off x="5925497" y="2760670"/>
              <a:ext cx="25419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000" dirty="0">
                  <a:solidFill>
                    <a:schemeClr val="bg1"/>
                  </a:solidFill>
                  <a:latin typeface="Lato" panose="020F0502020204030203" pitchFamily="34" charset="77"/>
                </a:rPr>
                <a:t>AI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14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37CC84-BB1C-FD9A-627D-F7181EA051E6}"/>
              </a:ext>
            </a:extLst>
          </p:cNvPr>
          <p:cNvSpPr/>
          <p:nvPr/>
        </p:nvSpPr>
        <p:spPr>
          <a:xfrm>
            <a:off x="7943806" y="1194273"/>
            <a:ext cx="3140293" cy="5663728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AF1F08-D63E-AE31-460E-3F8D5BB03255}"/>
              </a:ext>
            </a:extLst>
          </p:cNvPr>
          <p:cNvSpPr/>
          <p:nvPr/>
        </p:nvSpPr>
        <p:spPr>
          <a:xfrm>
            <a:off x="1138213" y="1259685"/>
            <a:ext cx="3140293" cy="5598315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45930E-2CD8-AF49-7BFC-73216388C6AE}"/>
              </a:ext>
            </a:extLst>
          </p:cNvPr>
          <p:cNvSpPr/>
          <p:nvPr/>
        </p:nvSpPr>
        <p:spPr>
          <a:xfrm>
            <a:off x="4514808" y="1194273"/>
            <a:ext cx="3140293" cy="5663728"/>
          </a:xfrm>
          <a:prstGeom prst="rect">
            <a:avLst/>
          </a:prstGeom>
          <a:gradFill flip="none" rotWithShape="1">
            <a:gsLst>
              <a:gs pos="0">
                <a:srgbClr val="A48FA9">
                  <a:tint val="66000"/>
                  <a:satMod val="160000"/>
                </a:srgbClr>
              </a:gs>
              <a:gs pos="50000">
                <a:srgbClr val="A48FA9">
                  <a:tint val="44500"/>
                  <a:satMod val="160000"/>
                </a:srgbClr>
              </a:gs>
              <a:gs pos="100000">
                <a:srgbClr val="A48FA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F401CC-3BAF-5F99-488B-13469F1D28EE}"/>
              </a:ext>
            </a:extLst>
          </p:cNvPr>
          <p:cNvSpPr/>
          <p:nvPr/>
        </p:nvSpPr>
        <p:spPr>
          <a:xfrm>
            <a:off x="1314005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6131A-2F6C-EE48-D9D8-9C3316F06D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Creating FAIR video learning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6D037-082E-DE80-C199-CFC8A2F34CCF}"/>
              </a:ext>
            </a:extLst>
          </p:cNvPr>
          <p:cNvSpPr txBox="1"/>
          <p:nvPr/>
        </p:nvSpPr>
        <p:spPr>
          <a:xfrm>
            <a:off x="2140504" y="714053"/>
            <a:ext cx="158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Create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2301A-3E04-9D5C-1EF7-2D3BDFBFC654}"/>
              </a:ext>
            </a:extLst>
          </p:cNvPr>
          <p:cNvSpPr txBox="1"/>
          <p:nvPr/>
        </p:nvSpPr>
        <p:spPr>
          <a:xfrm>
            <a:off x="4750532" y="1978797"/>
            <a:ext cx="30810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77"/>
              </a:rPr>
              <a:t>Open source: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Lato" panose="020F0502020204030203" pitchFamily="34" charset="77"/>
              </a:rPr>
              <a:t>B</a:t>
            </a:r>
            <a:r>
              <a:rPr lang="en-SE" sz="2400" dirty="0">
                <a:latin typeface="Lato" panose="020F0502020204030203" pitchFamily="34" charset="77"/>
              </a:rPr>
              <a:t>lender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Lato" panose="020F0502020204030203" pitchFamily="34" charset="77"/>
              </a:rPr>
              <a:t>K</a:t>
            </a:r>
            <a:r>
              <a:rPr lang="en-SE" sz="2400" dirty="0">
                <a:latin typeface="Lato" panose="020F0502020204030203" pitchFamily="34" charset="77"/>
              </a:rPr>
              <a:t>denlive</a:t>
            </a:r>
          </a:p>
          <a:p>
            <a:pPr marL="285750" indent="-285750">
              <a:buFontTx/>
              <a:buChar char="-"/>
            </a:pPr>
            <a:r>
              <a:rPr lang="en-SE" sz="2400" dirty="0">
                <a:latin typeface="Lato" panose="020F0502020204030203" pitchFamily="34" charset="77"/>
              </a:rPr>
              <a:t>OBS Studio</a:t>
            </a:r>
          </a:p>
          <a:p>
            <a:pPr marL="285750" indent="-285750">
              <a:buFontTx/>
              <a:buChar char="-"/>
            </a:pPr>
            <a:endParaRPr lang="en-SE" sz="2400" dirty="0">
              <a:latin typeface="Lato" panose="020F0502020204030203" pitchFamily="34" charset="77"/>
            </a:endParaRPr>
          </a:p>
          <a:p>
            <a:r>
              <a:rPr lang="en-SE" sz="2400" b="1" dirty="0">
                <a:latin typeface="Lato" panose="020F0502020204030203" pitchFamily="34" charset="77"/>
              </a:rPr>
              <a:t>Proprietary:</a:t>
            </a:r>
          </a:p>
          <a:p>
            <a:pPr marL="285750" indent="-285750">
              <a:buFontTx/>
              <a:buChar char="-"/>
            </a:pPr>
            <a:r>
              <a:rPr lang="en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iMovie</a:t>
            </a:r>
          </a:p>
          <a:p>
            <a:pPr marL="285750" indent="-285750">
              <a:buFontTx/>
              <a:buChar char="-"/>
            </a:pPr>
            <a:r>
              <a:rPr lang="en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Adobe Premiere</a:t>
            </a:r>
          </a:p>
          <a:p>
            <a:pPr marL="285750" indent="-285750">
              <a:buFontTx/>
              <a:buChar char="-"/>
            </a:pPr>
            <a:r>
              <a:rPr lang="en-GB" sz="2400" b="1" dirty="0">
                <a:solidFill>
                  <a:srgbClr val="C00000"/>
                </a:solidFill>
                <a:latin typeface="Lato" panose="020F0502020204030203" pitchFamily="34" charset="77"/>
              </a:rPr>
              <a:t>M</a:t>
            </a:r>
            <a:r>
              <a:rPr lang="en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any 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C546ED-DEDD-C14E-1DA0-E1AC11068206}"/>
              </a:ext>
            </a:extLst>
          </p:cNvPr>
          <p:cNvSpPr txBox="1"/>
          <p:nvPr/>
        </p:nvSpPr>
        <p:spPr>
          <a:xfrm>
            <a:off x="8241877" y="1783577"/>
            <a:ext cx="261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err="1">
                <a:latin typeface="Lato" panose="020F0502020204030203" pitchFamily="34" charset="77"/>
              </a:rPr>
              <a:t>Hosting</a:t>
            </a:r>
            <a:r>
              <a:rPr lang="sv-SE" sz="2400" b="1" dirty="0">
                <a:latin typeface="Lato" panose="020F0502020204030203" pitchFamily="34" charset="77"/>
              </a:rPr>
              <a:t> options:</a:t>
            </a:r>
          </a:p>
          <a:p>
            <a:pPr marL="285750" indent="-285750">
              <a:buFontTx/>
              <a:buChar char="-"/>
            </a:pPr>
            <a:r>
              <a:rPr lang="sv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YouTube</a:t>
            </a:r>
          </a:p>
          <a:p>
            <a:pPr marL="285750" indent="-285750">
              <a:buFontTx/>
              <a:buChar char="-"/>
            </a:pPr>
            <a:r>
              <a:rPr lang="sv-SE" sz="2400" b="1" dirty="0" err="1">
                <a:solidFill>
                  <a:srgbClr val="C00000"/>
                </a:solidFill>
                <a:latin typeface="Lato" panose="020F0502020204030203" pitchFamily="34" charset="77"/>
              </a:rPr>
              <a:t>Vimeo</a:t>
            </a:r>
            <a:endParaRPr lang="sv-SE" sz="2400" b="1" dirty="0">
              <a:solidFill>
                <a:srgbClr val="C00000"/>
              </a:solidFill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Nextcloud</a:t>
            </a:r>
            <a:endParaRPr lang="sv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Google Drive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Zenodo</a:t>
            </a:r>
            <a:r>
              <a:rPr lang="sv-SE" sz="2400" dirty="0">
                <a:latin typeface="Lato" panose="020F0502020204030203" pitchFamily="34" charset="77"/>
              </a:rPr>
              <a:t>*</a:t>
            </a:r>
            <a:endParaRPr lang="en-SE" sz="2400" dirty="0">
              <a:latin typeface="Lato" panose="020F050202020403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A3E967-87DF-A77C-D96B-A1B6B7967C76}"/>
              </a:ext>
            </a:extLst>
          </p:cNvPr>
          <p:cNvSpPr txBox="1"/>
          <p:nvPr/>
        </p:nvSpPr>
        <p:spPr>
          <a:xfrm>
            <a:off x="1293806" y="1668374"/>
            <a:ext cx="2908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77"/>
              </a:rPr>
              <a:t>Capture:</a:t>
            </a:r>
          </a:p>
          <a:p>
            <a:pPr marL="285750" indent="-285750">
              <a:buFontTx/>
              <a:buChar char="-"/>
            </a:pPr>
            <a:r>
              <a:rPr lang="sv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Zoom</a:t>
            </a:r>
          </a:p>
          <a:p>
            <a:pPr marL="285750" indent="-285750">
              <a:buFontTx/>
              <a:buChar char="-"/>
            </a:pPr>
            <a:r>
              <a:rPr lang="sv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Powerpoint</a:t>
            </a:r>
          </a:p>
          <a:p>
            <a:pPr marL="285750" indent="-285750">
              <a:buFontTx/>
              <a:buChar char="-"/>
            </a:pPr>
            <a:r>
              <a:rPr lang="sv-SE" sz="2400" b="1" dirty="0" err="1">
                <a:solidFill>
                  <a:srgbClr val="C00000"/>
                </a:solidFill>
                <a:latin typeface="Lato" panose="020F0502020204030203" pitchFamily="34" charset="77"/>
              </a:rPr>
              <a:t>Your</a:t>
            </a:r>
            <a:r>
              <a:rPr lang="sv-SE" sz="2400" b="1" dirty="0">
                <a:solidFill>
                  <a:srgbClr val="C00000"/>
                </a:solidFill>
                <a:latin typeface="Lato" panose="020F0502020204030203" pitchFamily="34" charset="77"/>
              </a:rPr>
              <a:t> smartphone</a:t>
            </a:r>
          </a:p>
          <a:p>
            <a:pPr marL="285750" indent="-28575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OBS Studio</a:t>
            </a:r>
            <a:endParaRPr lang="en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endParaRPr lang="en-SE" sz="2400" dirty="0">
              <a:latin typeface="Lato" panose="020F0502020204030203" pitchFamily="34" charset="77"/>
            </a:endParaRPr>
          </a:p>
          <a:p>
            <a:r>
              <a:rPr lang="en-SE" sz="2400" b="1" dirty="0">
                <a:latin typeface="Lato" panose="020F0502020204030203" pitchFamily="34" charset="77"/>
              </a:rPr>
              <a:t>Open license:</a:t>
            </a:r>
          </a:p>
          <a:p>
            <a:pPr marL="285750" indent="-28575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Pexels</a:t>
            </a:r>
            <a:endParaRPr lang="sv-SE" sz="24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sv-SE" sz="2400" b="1" dirty="0" err="1">
                <a:solidFill>
                  <a:srgbClr val="C00000"/>
                </a:solidFill>
                <a:latin typeface="Lato" panose="020F0502020204030203" pitchFamily="34" charset="77"/>
              </a:rPr>
              <a:t>Pixabay</a:t>
            </a:r>
            <a:endParaRPr lang="sv-SE" sz="2400" b="1" dirty="0">
              <a:solidFill>
                <a:srgbClr val="C00000"/>
              </a:solidFill>
              <a:latin typeface="Lato" panose="020F0502020204030203" pitchFamily="34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9E5BAE-1217-0BAB-1DE2-40389EF0132A}"/>
              </a:ext>
            </a:extLst>
          </p:cNvPr>
          <p:cNvSpPr/>
          <p:nvPr/>
        </p:nvSpPr>
        <p:spPr>
          <a:xfrm>
            <a:off x="4692314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E9D2F-495A-973F-B190-8877F9434255}"/>
              </a:ext>
            </a:extLst>
          </p:cNvPr>
          <p:cNvSpPr txBox="1"/>
          <p:nvPr/>
        </p:nvSpPr>
        <p:spPr>
          <a:xfrm>
            <a:off x="5470687" y="714053"/>
            <a:ext cx="158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Edit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04A87F2-7DA7-50CB-C431-3C889266B01C}"/>
              </a:ext>
            </a:extLst>
          </p:cNvPr>
          <p:cNvSpPr/>
          <p:nvPr/>
        </p:nvSpPr>
        <p:spPr>
          <a:xfrm>
            <a:off x="8293289" y="714053"/>
            <a:ext cx="2406315" cy="609600"/>
          </a:xfrm>
          <a:prstGeom prst="roundRect">
            <a:avLst/>
          </a:prstGeom>
          <a:solidFill>
            <a:srgbClr val="065B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B49F4-9718-087F-BCD3-218706E6415F}"/>
              </a:ext>
            </a:extLst>
          </p:cNvPr>
          <p:cNvSpPr txBox="1"/>
          <p:nvPr/>
        </p:nvSpPr>
        <p:spPr>
          <a:xfrm>
            <a:off x="8702696" y="714053"/>
            <a:ext cx="199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200" b="1" dirty="0">
                <a:solidFill>
                  <a:schemeClr val="bg1"/>
                </a:solidFill>
                <a:latin typeface="Lato" panose="020F0502020204030203" pitchFamily="34" charset="77"/>
              </a:rPr>
              <a:t>Release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9C496-8997-D4A4-8EA7-B24AE7671524}"/>
              </a:ext>
            </a:extLst>
          </p:cNvPr>
          <p:cNvSpPr txBox="1"/>
          <p:nvPr/>
        </p:nvSpPr>
        <p:spPr>
          <a:xfrm>
            <a:off x="664971" y="369332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49045-D78B-B270-F8FF-3244500C77B6}"/>
              </a:ext>
            </a:extLst>
          </p:cNvPr>
          <p:cNvSpPr txBox="1"/>
          <p:nvPr/>
        </p:nvSpPr>
        <p:spPr>
          <a:xfrm rot="12923559">
            <a:off x="4718839" y="322455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✂️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20072-94DE-624C-341E-7E2D6A1620ED}"/>
              </a:ext>
            </a:extLst>
          </p:cNvPr>
          <p:cNvSpPr txBox="1"/>
          <p:nvPr/>
        </p:nvSpPr>
        <p:spPr>
          <a:xfrm>
            <a:off x="7377688" y="395247"/>
            <a:ext cx="802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600" dirty="0"/>
              <a:t>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4DC5E-E3F8-29D7-DE5E-3CD81C906E41}"/>
              </a:ext>
            </a:extLst>
          </p:cNvPr>
          <p:cNvSpPr txBox="1"/>
          <p:nvPr/>
        </p:nvSpPr>
        <p:spPr>
          <a:xfrm>
            <a:off x="5499097" y="5562572"/>
            <a:ext cx="3757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7200" dirty="0">
                <a:solidFill>
                  <a:srgbClr val="C00000"/>
                </a:solidFill>
                <a:latin typeface="Lato" panose="020F0502020204030203" pitchFamily="34" charset="77"/>
              </a:rPr>
              <a:t>So what?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4F89A3-B4A9-0DC9-C258-4988864CEC67}"/>
              </a:ext>
            </a:extLst>
          </p:cNvPr>
          <p:cNvGrpSpPr/>
          <p:nvPr/>
        </p:nvGrpSpPr>
        <p:grpSpPr>
          <a:xfrm>
            <a:off x="8935431" y="4260441"/>
            <a:ext cx="2631853" cy="2429019"/>
            <a:chOff x="5910749" y="2365286"/>
            <a:chExt cx="2631853" cy="24290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FCAB5F-BA53-9412-81DA-E7C46BB1E479}"/>
                </a:ext>
              </a:extLst>
            </p:cNvPr>
            <p:cNvGrpSpPr/>
            <p:nvPr/>
          </p:nvGrpSpPr>
          <p:grpSpPr>
            <a:xfrm>
              <a:off x="5910749" y="2365286"/>
              <a:ext cx="2631853" cy="2429019"/>
              <a:chOff x="5910749" y="2365286"/>
              <a:chExt cx="2631853" cy="2429019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DA57390-44D3-F3D9-5137-0351CCE23A8E}"/>
                  </a:ext>
                </a:extLst>
              </p:cNvPr>
              <p:cNvSpPr/>
              <p:nvPr/>
            </p:nvSpPr>
            <p:spPr>
              <a:xfrm>
                <a:off x="5910749" y="2365286"/>
                <a:ext cx="2631853" cy="1088217"/>
              </a:xfrm>
              <a:custGeom>
                <a:avLst/>
                <a:gdLst>
                  <a:gd name="connsiteX0" fmla="*/ 1315926 w 2631853"/>
                  <a:gd name="connsiteY0" fmla="*/ 0 h 1088217"/>
                  <a:gd name="connsiteX1" fmla="*/ 2629115 w 2631853"/>
                  <a:gd name="connsiteY1" fmla="*/ 1070280 h 1088217"/>
                  <a:gd name="connsiteX2" fmla="*/ 2631853 w 2631853"/>
                  <a:gd name="connsiteY2" fmla="*/ 1088217 h 1088217"/>
                  <a:gd name="connsiteX3" fmla="*/ 0 w 2631853"/>
                  <a:gd name="connsiteY3" fmla="*/ 1088217 h 1088217"/>
                  <a:gd name="connsiteX4" fmla="*/ 2737 w 2631853"/>
                  <a:gd name="connsiteY4" fmla="*/ 1070280 h 1088217"/>
                  <a:gd name="connsiteX5" fmla="*/ 1315926 w 2631853"/>
                  <a:gd name="connsiteY5" fmla="*/ 0 h 108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31853" h="1088217">
                    <a:moveTo>
                      <a:pt x="1315926" y="0"/>
                    </a:moveTo>
                    <a:cubicBezTo>
                      <a:pt x="1963684" y="0"/>
                      <a:pt x="2504126" y="459472"/>
                      <a:pt x="2629115" y="1070280"/>
                    </a:cubicBezTo>
                    <a:lnTo>
                      <a:pt x="2631853" y="1088217"/>
                    </a:lnTo>
                    <a:lnTo>
                      <a:pt x="0" y="1088217"/>
                    </a:lnTo>
                    <a:lnTo>
                      <a:pt x="2737" y="1070280"/>
                    </a:lnTo>
                    <a:cubicBezTo>
                      <a:pt x="127726" y="459472"/>
                      <a:pt x="668168" y="0"/>
                      <a:pt x="131592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SE"/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70585AC9-6F1A-1F8D-8AE4-9919F3DB311B}"/>
                  </a:ext>
                </a:extLst>
              </p:cNvPr>
              <p:cNvSpPr/>
              <p:nvPr/>
            </p:nvSpPr>
            <p:spPr>
              <a:xfrm rot="10800000">
                <a:off x="6544585" y="3175715"/>
                <a:ext cx="803221" cy="1618590"/>
              </a:xfrm>
              <a:prstGeom prst="uturnArrow">
                <a:avLst>
                  <a:gd name="adj1" fmla="val 25000"/>
                  <a:gd name="adj2" fmla="val 11767"/>
                  <a:gd name="adj3" fmla="val 0"/>
                  <a:gd name="adj4" fmla="val 43750"/>
                  <a:gd name="adj5" fmla="val 30952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AE8C51-C907-AE55-BDD5-B472D68B5229}"/>
                </a:ext>
              </a:extLst>
            </p:cNvPr>
            <p:cNvSpPr txBox="1"/>
            <p:nvPr/>
          </p:nvSpPr>
          <p:spPr>
            <a:xfrm>
              <a:off x="5925497" y="2760670"/>
              <a:ext cx="25419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000" dirty="0">
                  <a:solidFill>
                    <a:schemeClr val="bg1"/>
                  </a:solidFill>
                  <a:latin typeface="Lato" panose="020F0502020204030203" pitchFamily="34" charset="77"/>
                </a:rPr>
                <a:t>AI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67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E12FEEA7-D74E-26DC-38D6-7380E96015B2}"/>
              </a:ext>
            </a:extLst>
          </p:cNvPr>
          <p:cNvSpPr/>
          <p:nvPr/>
        </p:nvSpPr>
        <p:spPr>
          <a:xfrm rot="5400000">
            <a:off x="10231688" y="1612738"/>
            <a:ext cx="2016062" cy="3444603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581778-F13D-6BE8-EEBA-BC78385F2680}"/>
              </a:ext>
            </a:extLst>
          </p:cNvPr>
          <p:cNvSpPr txBox="1"/>
          <p:nvPr/>
        </p:nvSpPr>
        <p:spPr>
          <a:xfrm>
            <a:off x="10236439" y="2437155"/>
            <a:ext cx="1998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Ask ChatGPT </a:t>
            </a:r>
          </a:p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to create a   </a:t>
            </a:r>
          </a:p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script for an intermediate level course module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F4F4DFF-4E7F-4BB9-FB56-D4D43C8EA51B}"/>
              </a:ext>
            </a:extLst>
          </p:cNvPr>
          <p:cNvSpPr/>
          <p:nvPr/>
        </p:nvSpPr>
        <p:spPr>
          <a:xfrm rot="5400000">
            <a:off x="7970104" y="2071947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4FBE927-45F3-EF6F-2644-B0737C29B324}"/>
              </a:ext>
            </a:extLst>
          </p:cNvPr>
          <p:cNvSpPr/>
          <p:nvPr/>
        </p:nvSpPr>
        <p:spPr>
          <a:xfrm rot="5400000">
            <a:off x="6034547" y="2071947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117644A-BB6B-C78A-7D96-17EBB8E0C678}"/>
              </a:ext>
            </a:extLst>
          </p:cNvPr>
          <p:cNvSpPr/>
          <p:nvPr/>
        </p:nvSpPr>
        <p:spPr>
          <a:xfrm rot="5400000">
            <a:off x="4098989" y="2071947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FF3180F-CB4C-32ED-36D5-84A94B4FF3D4}"/>
              </a:ext>
            </a:extLst>
          </p:cNvPr>
          <p:cNvSpPr/>
          <p:nvPr/>
        </p:nvSpPr>
        <p:spPr>
          <a:xfrm rot="5400000">
            <a:off x="2163432" y="2071947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06EED-B32A-3C36-A25C-0A9EB276C722}"/>
              </a:ext>
            </a:extLst>
          </p:cNvPr>
          <p:cNvSpPr txBox="1"/>
          <p:nvPr/>
        </p:nvSpPr>
        <p:spPr>
          <a:xfrm>
            <a:off x="8272923" y="2597883"/>
            <a:ext cx="1799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YouTube Analytics to evaluate most-watched video segments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C6FA3-76F6-3364-9789-DBFC7AEF4C91}"/>
              </a:ext>
            </a:extLst>
          </p:cNvPr>
          <p:cNvSpPr txBox="1"/>
          <p:nvPr/>
        </p:nvSpPr>
        <p:spPr>
          <a:xfrm>
            <a:off x="6423086" y="2857333"/>
            <a:ext cx="158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Generate captions with OpenAI’s Whisper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9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Discussion – automating education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9B547E6-5EDB-41EB-0453-AF160915CF74}"/>
              </a:ext>
            </a:extLst>
          </p:cNvPr>
          <p:cNvSpPr/>
          <p:nvPr/>
        </p:nvSpPr>
        <p:spPr>
          <a:xfrm rot="5400000">
            <a:off x="227874" y="2071947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99F72-B728-197B-A728-B14C579D0D48}"/>
              </a:ext>
            </a:extLst>
          </p:cNvPr>
          <p:cNvSpPr txBox="1"/>
          <p:nvPr/>
        </p:nvSpPr>
        <p:spPr>
          <a:xfrm>
            <a:off x="287850" y="2840386"/>
            <a:ext cx="158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ChatGPT to create a video script &amp; powerpoint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47BEA-728E-AE32-0A76-D389796247CA}"/>
              </a:ext>
            </a:extLst>
          </p:cNvPr>
          <p:cNvSpPr txBox="1"/>
          <p:nvPr/>
        </p:nvSpPr>
        <p:spPr>
          <a:xfrm>
            <a:off x="2465371" y="2638527"/>
            <a:ext cx="1692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Ask Microsoft text to speech to optimize &amp; deliver the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FA1F-EE2A-4316-8C6A-AC145EB16337}"/>
              </a:ext>
            </a:extLst>
          </p:cNvPr>
          <p:cNvSpPr txBox="1"/>
          <p:nvPr/>
        </p:nvSpPr>
        <p:spPr>
          <a:xfrm>
            <a:off x="4419177" y="2838205"/>
            <a:ext cx="158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Capcut to edit the video footage</a:t>
            </a:r>
          </a:p>
        </p:txBody>
      </p:sp>
    </p:spTree>
    <p:extLst>
      <p:ext uri="{BB962C8B-B14F-4D97-AF65-F5344CB8AC3E}">
        <p14:creationId xmlns:p14="http://schemas.microsoft.com/office/powerpoint/2010/main" val="245130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D4D34-7A51-F918-178E-9F2E4998253F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2: AI literacy for FAIR video learning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98853-6FE3-33EF-F4E9-5EB3C14E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9" r="9299"/>
          <a:stretch/>
        </p:blipFill>
        <p:spPr>
          <a:xfrm>
            <a:off x="4218432" y="369332"/>
            <a:ext cx="7754112" cy="5719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D91FA-349D-C522-1163-D88B0EDC25CB}"/>
              </a:ext>
            </a:extLst>
          </p:cNvPr>
          <p:cNvSpPr txBox="1"/>
          <p:nvPr/>
        </p:nvSpPr>
        <p:spPr>
          <a:xfrm>
            <a:off x="463295" y="831160"/>
            <a:ext cx="40284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>
                <a:latin typeface="Lato" panose="020F0502020204030203" pitchFamily="34" charset="77"/>
              </a:rPr>
              <a:t>Is the output of AI tools consistent with FAIR principles to improve discoverability and reproducibility?</a:t>
            </a:r>
          </a:p>
          <a:p>
            <a:pPr marL="285750" indent="-285750">
              <a:buFontTx/>
              <a:buChar char="-"/>
            </a:pPr>
            <a:endParaRPr lang="en-GB" sz="20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GB" sz="2000" dirty="0">
                <a:latin typeface="Lato" panose="020F0502020204030203" pitchFamily="34" charset="77"/>
              </a:rPr>
              <a:t>N</a:t>
            </a:r>
            <a:r>
              <a:rPr lang="en-SE" sz="2000" dirty="0">
                <a:latin typeface="Lato" panose="020F0502020204030203" pitchFamily="34" charset="77"/>
              </a:rPr>
              <a:t>eed active and responsible choice in using AI tools within higher education &amp; lifelong learning</a:t>
            </a:r>
          </a:p>
          <a:p>
            <a:pPr marL="285750" indent="-285750">
              <a:buFontTx/>
              <a:buChar char="-"/>
            </a:pPr>
            <a:endParaRPr lang="en-SE" sz="2000" dirty="0">
              <a:latin typeface="Lato" panose="020F0502020204030203" pitchFamily="34" charset="77"/>
            </a:endParaRPr>
          </a:p>
          <a:p>
            <a:pPr marL="285750" indent="-285750">
              <a:buFontTx/>
              <a:buChar char="-"/>
            </a:pPr>
            <a:r>
              <a:rPr lang="en-SE" sz="2000" dirty="0">
                <a:latin typeface="Lato" panose="020F0502020204030203" pitchFamily="34" charset="77"/>
              </a:rPr>
              <a:t>Normative vs. descriptive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34847-606C-B337-410F-03CE5450B999}"/>
              </a:ext>
            </a:extLst>
          </p:cNvPr>
          <p:cNvSpPr txBox="1"/>
          <p:nvPr/>
        </p:nvSpPr>
        <p:spPr>
          <a:xfrm>
            <a:off x="3406256" y="6308235"/>
            <a:ext cx="8785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ato" panose="020F0502020204030203" pitchFamily="34" charset="77"/>
              </a:rPr>
              <a:t> Image: </a:t>
            </a:r>
            <a:r>
              <a:rPr lang="en-GB" sz="1400" dirty="0">
                <a:latin typeface="Lato" panose="020F0502020204030203" pitchFamily="34" charset="77"/>
                <a:hlinkClick r:id="rId3"/>
              </a:rPr>
              <a:t>Mozilla internet health report</a:t>
            </a:r>
            <a:endParaRPr lang="en-SE" sz="1400" dirty="0">
              <a:latin typeface="Lato" panose="020F050202020403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CB2B9-B49C-4591-8267-82019A20AFDE}"/>
              </a:ext>
            </a:extLst>
          </p:cNvPr>
          <p:cNvSpPr txBox="1"/>
          <p:nvPr/>
        </p:nvSpPr>
        <p:spPr>
          <a:xfrm>
            <a:off x="3406257" y="6550224"/>
            <a:ext cx="896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" panose="020F0502020204030203" pitchFamily="34" charset="77"/>
              </a:rPr>
              <a:t>Slide adapted from Virginia Dignum lecture – </a:t>
            </a:r>
            <a:r>
              <a:rPr lang="en-GB" sz="1400" dirty="0">
                <a:latin typeface="Lato" panose="020F0502020204030203" pitchFamily="34" charset="77"/>
                <a:hlinkClick r:id="rId4"/>
              </a:rPr>
              <a:t>Beyond the AI hype: balancing innovation and social responsibility  </a:t>
            </a:r>
            <a:endParaRPr lang="en-SE" sz="1400" dirty="0">
              <a:latin typeface="Lato" panose="020F050202020403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DFC28-9A67-76D9-CDB4-D51E48AFA765}"/>
              </a:ext>
            </a:extLst>
          </p:cNvPr>
          <p:cNvSpPr txBox="1"/>
          <p:nvPr/>
        </p:nvSpPr>
        <p:spPr>
          <a:xfrm>
            <a:off x="463295" y="4813403"/>
            <a:ext cx="4782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3200" dirty="0">
                <a:latin typeface="Lato" panose="020F0502020204030203" pitchFamily="34" charset="77"/>
              </a:rPr>
              <a:t>Guiding question: </a:t>
            </a:r>
            <a:r>
              <a:rPr lang="en-SE" sz="3200" b="1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77"/>
              </a:rPr>
              <a:t>Should AI tools be used here</a:t>
            </a:r>
            <a:r>
              <a:rPr lang="en-SE" sz="3200" dirty="0">
                <a:latin typeface="Lato" panose="020F050202020403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5591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79C1-6599-EEED-0E04-3DB18EA9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13E71209-72F6-3B0F-4A4A-BB587CCDC1A8}"/>
              </a:ext>
            </a:extLst>
          </p:cNvPr>
          <p:cNvSpPr/>
          <p:nvPr/>
        </p:nvSpPr>
        <p:spPr>
          <a:xfrm rot="5400000">
            <a:off x="10231688" y="-70288"/>
            <a:ext cx="2016062" cy="3444603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65601-B69B-E991-E9D1-0B2E27B7F119}"/>
              </a:ext>
            </a:extLst>
          </p:cNvPr>
          <p:cNvSpPr txBox="1"/>
          <p:nvPr/>
        </p:nvSpPr>
        <p:spPr>
          <a:xfrm>
            <a:off x="10236439" y="754129"/>
            <a:ext cx="1998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Ask ChatGPT </a:t>
            </a:r>
          </a:p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to create a   </a:t>
            </a:r>
          </a:p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script for an intermediate level course module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4CF5B07-8A5D-B0DD-64A6-00ADAD64F394}"/>
              </a:ext>
            </a:extLst>
          </p:cNvPr>
          <p:cNvSpPr/>
          <p:nvPr/>
        </p:nvSpPr>
        <p:spPr>
          <a:xfrm rot="5400000">
            <a:off x="7970104" y="388921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5915561-BF13-F32A-CD71-506D07DCD62D}"/>
              </a:ext>
            </a:extLst>
          </p:cNvPr>
          <p:cNvSpPr/>
          <p:nvPr/>
        </p:nvSpPr>
        <p:spPr>
          <a:xfrm rot="5400000">
            <a:off x="6034547" y="388921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D47BDEA-F136-36C6-4C7F-E15104C409EC}"/>
              </a:ext>
            </a:extLst>
          </p:cNvPr>
          <p:cNvSpPr/>
          <p:nvPr/>
        </p:nvSpPr>
        <p:spPr>
          <a:xfrm rot="5400000">
            <a:off x="4098989" y="388921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1DC49-04DD-B1E8-3681-770C2F932F6A}"/>
              </a:ext>
            </a:extLst>
          </p:cNvPr>
          <p:cNvSpPr/>
          <p:nvPr/>
        </p:nvSpPr>
        <p:spPr>
          <a:xfrm rot="5400000">
            <a:off x="2163432" y="388921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70341-02ED-57A0-A345-D10AB2C28C4E}"/>
              </a:ext>
            </a:extLst>
          </p:cNvPr>
          <p:cNvSpPr txBox="1"/>
          <p:nvPr/>
        </p:nvSpPr>
        <p:spPr>
          <a:xfrm>
            <a:off x="8272923" y="914857"/>
            <a:ext cx="1799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YouTube Analytics to evaluate most-watched video segments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6C2EF2-DDC1-88F4-9383-13CB8D8285C9}"/>
              </a:ext>
            </a:extLst>
          </p:cNvPr>
          <p:cNvSpPr txBox="1"/>
          <p:nvPr/>
        </p:nvSpPr>
        <p:spPr>
          <a:xfrm>
            <a:off x="6423086" y="1174307"/>
            <a:ext cx="158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Generate captions with OpenAI’s Whisper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B79D0-C443-A71D-423F-B9FD69B81921}"/>
              </a:ext>
            </a:extLst>
          </p:cNvPr>
          <p:cNvSpPr txBox="1"/>
          <p:nvPr/>
        </p:nvSpPr>
        <p:spPr>
          <a:xfrm>
            <a:off x="0" y="0"/>
            <a:ext cx="968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3: Discussion – automating education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19F3B-A0B9-CD6A-06FF-00D5FAFD5EA7}"/>
              </a:ext>
            </a:extLst>
          </p:cNvPr>
          <p:cNvSpPr txBox="1"/>
          <p:nvPr/>
        </p:nvSpPr>
        <p:spPr>
          <a:xfrm>
            <a:off x="1033457" y="3151371"/>
            <a:ext cx="102657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>
                <a:latin typeface="Lato" panose="020F0502020204030203" pitchFamily="34" charset="77"/>
              </a:rPr>
              <a:t>How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might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using</a:t>
            </a:r>
            <a:r>
              <a:rPr lang="sv-SE" sz="2800" dirty="0">
                <a:latin typeface="Lato" panose="020F0502020204030203" pitchFamily="34" charset="77"/>
              </a:rPr>
              <a:t> AI </a:t>
            </a:r>
            <a:r>
              <a:rPr lang="sv-SE" sz="2800" dirty="0" err="1">
                <a:latin typeface="Lato" panose="020F0502020204030203" pitchFamily="34" charset="77"/>
              </a:rPr>
              <a:t>tools</a:t>
            </a:r>
            <a:r>
              <a:rPr lang="sv-SE" sz="2800" dirty="0">
                <a:latin typeface="Lato" panose="020F0502020204030203" pitchFamily="34" charset="77"/>
              </a:rPr>
              <a:t> like </a:t>
            </a:r>
            <a:r>
              <a:rPr lang="sv-SE" sz="2800" dirty="0" err="1">
                <a:latin typeface="Lato" panose="020F0502020204030203" pitchFamily="34" charset="77"/>
              </a:rPr>
              <a:t>this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affect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learning</a:t>
            </a:r>
            <a:r>
              <a:rPr lang="sv-SE" sz="2800" dirty="0">
                <a:latin typeface="Lato" panose="020F0502020204030203" pitchFamily="34" charset="77"/>
              </a:rPr>
              <a:t>?</a:t>
            </a:r>
          </a:p>
          <a:p>
            <a:endParaRPr lang="sv-SE" sz="2800" dirty="0">
              <a:latin typeface="Lato" panose="020F0502020204030203" pitchFamily="34" charset="77"/>
            </a:endParaRPr>
          </a:p>
          <a:p>
            <a:r>
              <a:rPr lang="sv-SE" sz="2800" dirty="0" err="1">
                <a:latin typeface="Lato" panose="020F0502020204030203" pitchFamily="34" charset="77"/>
              </a:rPr>
              <a:t>What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biases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might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this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genAI</a:t>
            </a:r>
            <a:r>
              <a:rPr lang="sv-SE" sz="2800" dirty="0">
                <a:latin typeface="Lato" panose="020F0502020204030203" pitchFamily="34" charset="77"/>
              </a:rPr>
              <a:t> output be </a:t>
            </a:r>
            <a:r>
              <a:rPr lang="sv-SE" sz="2800" dirty="0" err="1">
                <a:latin typeface="Lato" panose="020F0502020204030203" pitchFamily="34" charset="77"/>
              </a:rPr>
              <a:t>subject</a:t>
            </a:r>
            <a:r>
              <a:rPr lang="sv-SE" sz="2800" dirty="0">
                <a:latin typeface="Lato" panose="020F0502020204030203" pitchFamily="34" charset="77"/>
              </a:rPr>
              <a:t> to?</a:t>
            </a:r>
          </a:p>
          <a:p>
            <a:endParaRPr lang="sv-SE" sz="2800" dirty="0">
              <a:latin typeface="Lato" panose="020F0502020204030203" pitchFamily="34" charset="77"/>
            </a:endParaRPr>
          </a:p>
          <a:p>
            <a:r>
              <a:rPr lang="sv-SE" sz="2800" dirty="0" err="1">
                <a:latin typeface="Lato" panose="020F0502020204030203" pitchFamily="34" charset="77"/>
              </a:rPr>
              <a:t>Where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would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you</a:t>
            </a:r>
            <a:r>
              <a:rPr lang="sv-SE" sz="2800" dirty="0">
                <a:latin typeface="Lato" panose="020F0502020204030203" pitchFamily="34" charset="77"/>
              </a:rPr>
              <a:t> not </a:t>
            </a:r>
            <a:r>
              <a:rPr lang="sv-SE" sz="2800" dirty="0" err="1">
                <a:latin typeface="Lato" panose="020F0502020204030203" pitchFamily="34" charset="77"/>
              </a:rPr>
              <a:t>want</a:t>
            </a:r>
            <a:r>
              <a:rPr lang="sv-SE" sz="2800" dirty="0">
                <a:latin typeface="Lato" panose="020F0502020204030203" pitchFamily="34" charset="77"/>
              </a:rPr>
              <a:t> to </a:t>
            </a:r>
            <a:r>
              <a:rPr lang="sv-SE" sz="2800" dirty="0" err="1">
                <a:latin typeface="Lato" panose="020F0502020204030203" pitchFamily="34" charset="77"/>
              </a:rPr>
              <a:t>use</a:t>
            </a:r>
            <a:r>
              <a:rPr lang="sv-SE" sz="2800" dirty="0">
                <a:latin typeface="Lato" panose="020F0502020204030203" pitchFamily="34" charset="77"/>
              </a:rPr>
              <a:t> AI </a:t>
            </a:r>
            <a:r>
              <a:rPr lang="sv-SE" sz="2800" dirty="0" err="1">
                <a:latin typeface="Lato" panose="020F0502020204030203" pitchFamily="34" charset="77"/>
              </a:rPr>
              <a:t>tools</a:t>
            </a:r>
            <a:r>
              <a:rPr lang="sv-SE" sz="2800" dirty="0">
                <a:latin typeface="Lato" panose="020F0502020204030203" pitchFamily="34" charset="77"/>
              </a:rPr>
              <a:t>?</a:t>
            </a:r>
          </a:p>
          <a:p>
            <a:endParaRPr lang="sv-SE" sz="2800" dirty="0">
              <a:latin typeface="Lato" panose="020F0502020204030203" pitchFamily="34" charset="77"/>
            </a:endParaRPr>
          </a:p>
          <a:p>
            <a:r>
              <a:rPr lang="sv-SE" sz="2800" dirty="0" err="1">
                <a:latin typeface="Lato" panose="020F0502020204030203" pitchFamily="34" charset="77"/>
              </a:rPr>
              <a:t>Where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could</a:t>
            </a:r>
            <a:r>
              <a:rPr lang="sv-SE" sz="2800" dirty="0">
                <a:latin typeface="Lato" panose="020F0502020204030203" pitchFamily="34" charset="77"/>
              </a:rPr>
              <a:t> AI </a:t>
            </a:r>
            <a:r>
              <a:rPr lang="sv-SE" sz="2800" dirty="0" err="1">
                <a:latin typeface="Lato" panose="020F0502020204030203" pitchFamily="34" charset="77"/>
              </a:rPr>
              <a:t>tools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help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you</a:t>
            </a:r>
            <a:r>
              <a:rPr lang="sv-SE" sz="2800" dirty="0">
                <a:latin typeface="Lato" panose="020F0502020204030203" pitchFamily="34" charset="77"/>
              </a:rPr>
              <a:t> in </a:t>
            </a:r>
            <a:r>
              <a:rPr lang="sv-SE" sz="2800" dirty="0" err="1">
                <a:latin typeface="Lato" panose="020F0502020204030203" pitchFamily="34" charset="77"/>
              </a:rPr>
              <a:t>developing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learning</a:t>
            </a:r>
            <a:r>
              <a:rPr lang="sv-SE" sz="2800" dirty="0">
                <a:latin typeface="Lato" panose="020F0502020204030203" pitchFamily="34" charset="77"/>
              </a:rPr>
              <a:t> materials?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DFDC44-80E1-4273-D346-12D89D186B00}"/>
              </a:ext>
            </a:extLst>
          </p:cNvPr>
          <p:cNvSpPr/>
          <p:nvPr/>
        </p:nvSpPr>
        <p:spPr>
          <a:xfrm rot="5400000">
            <a:off x="227874" y="388921"/>
            <a:ext cx="2016062" cy="2526186"/>
          </a:xfrm>
          <a:custGeom>
            <a:avLst/>
            <a:gdLst>
              <a:gd name="connsiteX0" fmla="*/ 1207009 w 1207009"/>
              <a:gd name="connsiteY0" fmla="*/ 377951 h 1583160"/>
              <a:gd name="connsiteX1" fmla="*/ 1207009 w 1207009"/>
              <a:gd name="connsiteY1" fmla="*/ 377951 h 1583160"/>
              <a:gd name="connsiteX2" fmla="*/ 1207009 w 1207009"/>
              <a:gd name="connsiteY2" fmla="*/ 377951 h 1583160"/>
              <a:gd name="connsiteX3" fmla="*/ 1207008 w 1207009"/>
              <a:gd name="connsiteY3" fmla="*/ 377951 h 1583160"/>
              <a:gd name="connsiteX4" fmla="*/ 1207009 w 1207009"/>
              <a:gd name="connsiteY4" fmla="*/ 377951 h 1583160"/>
              <a:gd name="connsiteX5" fmla="*/ 1207009 w 1207009"/>
              <a:gd name="connsiteY5" fmla="*/ 377951 h 1583160"/>
              <a:gd name="connsiteX6" fmla="*/ 4 w 1207009"/>
              <a:gd name="connsiteY6" fmla="*/ 377951 h 1583160"/>
              <a:gd name="connsiteX7" fmla="*/ 603506 w 1207009"/>
              <a:gd name="connsiteY7" fmla="*/ 0 h 1583160"/>
              <a:gd name="connsiteX8" fmla="*/ 1207008 w 1207009"/>
              <a:gd name="connsiteY8" fmla="*/ 377951 h 1583160"/>
              <a:gd name="connsiteX9" fmla="*/ 0 w 1207009"/>
              <a:gd name="connsiteY9" fmla="*/ 1583160 h 1583160"/>
              <a:gd name="connsiteX10" fmla="*/ 0 w 1207009"/>
              <a:gd name="connsiteY10" fmla="*/ 377951 h 1583160"/>
              <a:gd name="connsiteX11" fmla="*/ 4 w 1207009"/>
              <a:gd name="connsiteY11" fmla="*/ 377951 h 1583160"/>
              <a:gd name="connsiteX12" fmla="*/ 3 w 1207009"/>
              <a:gd name="connsiteY12" fmla="*/ 377951 h 1583160"/>
              <a:gd name="connsiteX13" fmla="*/ 1207009 w 1207009"/>
              <a:gd name="connsiteY13" fmla="*/ 377951 h 1583160"/>
              <a:gd name="connsiteX14" fmla="*/ 1207009 w 1207009"/>
              <a:gd name="connsiteY14" fmla="*/ 1583160 h 158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07009" h="1583160">
                <a:moveTo>
                  <a:pt x="1207009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1207008" y="377951"/>
                </a:moveTo>
                <a:lnTo>
                  <a:pt x="1207009" y="377951"/>
                </a:lnTo>
                <a:lnTo>
                  <a:pt x="1207009" y="377951"/>
                </a:lnTo>
                <a:close/>
                <a:moveTo>
                  <a:pt x="4" y="377951"/>
                </a:moveTo>
                <a:lnTo>
                  <a:pt x="603506" y="0"/>
                </a:lnTo>
                <a:lnTo>
                  <a:pt x="1207008" y="377951"/>
                </a:lnTo>
                <a:close/>
                <a:moveTo>
                  <a:pt x="0" y="1583160"/>
                </a:moveTo>
                <a:lnTo>
                  <a:pt x="0" y="377951"/>
                </a:lnTo>
                <a:lnTo>
                  <a:pt x="4" y="377951"/>
                </a:lnTo>
                <a:lnTo>
                  <a:pt x="3" y="377951"/>
                </a:lnTo>
                <a:lnTo>
                  <a:pt x="1207009" y="377951"/>
                </a:lnTo>
                <a:lnTo>
                  <a:pt x="1207009" y="1583160"/>
                </a:lnTo>
                <a:close/>
              </a:path>
            </a:pathLst>
          </a:custGeom>
          <a:gradFill flip="none" rotWithShape="1">
            <a:gsLst>
              <a:gs pos="0">
                <a:srgbClr val="521B93"/>
              </a:gs>
              <a:gs pos="78000">
                <a:srgbClr val="9437FF"/>
              </a:gs>
              <a:gs pos="100000">
                <a:srgbClr val="D883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B7956-8F6A-83E5-2D9C-130395D196D3}"/>
              </a:ext>
            </a:extLst>
          </p:cNvPr>
          <p:cNvSpPr txBox="1"/>
          <p:nvPr/>
        </p:nvSpPr>
        <p:spPr>
          <a:xfrm>
            <a:off x="287850" y="1157360"/>
            <a:ext cx="158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ChatGPT to create a video script &amp; powerpoint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1E117-8D86-0441-E974-72EFA1A8B9CD}"/>
              </a:ext>
            </a:extLst>
          </p:cNvPr>
          <p:cNvSpPr txBox="1"/>
          <p:nvPr/>
        </p:nvSpPr>
        <p:spPr>
          <a:xfrm>
            <a:off x="2465371" y="955501"/>
            <a:ext cx="1692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Ask Microsoft text to speech to optimize &amp; deliver the 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E85DF3-BA15-1ED8-BB9F-CCC0160C76A6}"/>
              </a:ext>
            </a:extLst>
          </p:cNvPr>
          <p:cNvSpPr txBox="1"/>
          <p:nvPr/>
        </p:nvSpPr>
        <p:spPr>
          <a:xfrm>
            <a:off x="4419177" y="1155179"/>
            <a:ext cx="158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>
                <a:solidFill>
                  <a:schemeClr val="bg1"/>
                </a:solidFill>
                <a:latin typeface="Lato" panose="020F0502020204030203" pitchFamily="34" charset="77"/>
              </a:rPr>
              <a:t>Use Capcut to edit the video footage</a:t>
            </a:r>
          </a:p>
        </p:txBody>
      </p:sp>
    </p:spTree>
    <p:extLst>
      <p:ext uri="{BB962C8B-B14F-4D97-AF65-F5344CB8AC3E}">
        <p14:creationId xmlns:p14="http://schemas.microsoft.com/office/powerpoint/2010/main" val="393173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4: Exercise – 20mins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2533-3D71-14FB-ACDC-60AD5F523FBF}"/>
              </a:ext>
            </a:extLst>
          </p:cNvPr>
          <p:cNvSpPr txBox="1"/>
          <p:nvPr/>
        </p:nvSpPr>
        <p:spPr>
          <a:xfrm>
            <a:off x="2410554" y="730469"/>
            <a:ext cx="737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latin typeface="Lato" panose="020F0502020204030203" pitchFamily="34" charset="77"/>
              </a:rPr>
              <a:t>Lets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add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some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b="1" dirty="0">
                <a:solidFill>
                  <a:srgbClr val="0070C0"/>
                </a:solidFill>
                <a:latin typeface="Lato" panose="020F0502020204030203" pitchFamily="34" charset="77"/>
              </a:rPr>
              <a:t>FAIR videos </a:t>
            </a:r>
            <a:r>
              <a:rPr lang="sv-SE" sz="2800" dirty="0">
                <a:latin typeface="Lato" panose="020F0502020204030203" pitchFamily="34" charset="77"/>
              </a:rPr>
              <a:t>to </a:t>
            </a:r>
            <a:r>
              <a:rPr lang="sv-SE" sz="2800" dirty="0" err="1">
                <a:latin typeface="Lato" panose="020F0502020204030203" pitchFamily="34" charset="77"/>
              </a:rPr>
              <a:t>our</a:t>
            </a:r>
            <a:r>
              <a:rPr lang="sv-SE" sz="2800" dirty="0">
                <a:latin typeface="Lato" panose="020F0502020204030203" pitchFamily="34" charset="77"/>
              </a:rPr>
              <a:t> </a:t>
            </a:r>
            <a:r>
              <a:rPr lang="sv-SE" sz="2800" dirty="0" err="1">
                <a:latin typeface="Lato" panose="020F0502020204030203" pitchFamily="34" charset="77"/>
              </a:rPr>
              <a:t>training</a:t>
            </a:r>
            <a:r>
              <a:rPr lang="sv-SE" sz="2800" dirty="0">
                <a:latin typeface="Lato" panose="020F0502020204030203" pitchFamily="34" charset="77"/>
              </a:rPr>
              <a:t>!</a:t>
            </a:r>
            <a:endParaRPr lang="en-SE" sz="2800" dirty="0">
              <a:latin typeface="Lato" panose="020F050202020403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3318D-6380-2E38-D345-A55C39A0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87" y="2523480"/>
            <a:ext cx="4459713" cy="2972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8138D-F184-910A-2807-72ADE3AF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3479"/>
            <a:ext cx="4458469" cy="297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9A501-342C-AC38-7850-D09AA32B806B}"/>
              </a:ext>
            </a:extLst>
          </p:cNvPr>
          <p:cNvSpPr txBox="1"/>
          <p:nvPr/>
        </p:nvSpPr>
        <p:spPr>
          <a:xfrm>
            <a:off x="114300" y="1971675"/>
            <a:ext cx="1197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>
                <a:latin typeface="Lato" panose="020F0502020204030203" pitchFamily="34" charset="77"/>
              </a:rPr>
              <a:t>Refer to the course website (exercise 6.3) and choose your own adventure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A0370-0919-5B0F-FEB9-A7A855E788EE}"/>
              </a:ext>
            </a:extLst>
          </p:cNvPr>
          <p:cNvSpPr txBox="1"/>
          <p:nvPr/>
        </p:nvSpPr>
        <p:spPr>
          <a:xfrm>
            <a:off x="1636288" y="5496069"/>
            <a:ext cx="44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b="1" dirty="0">
                <a:latin typeface="Lato" panose="020F0502020204030203" pitchFamily="34" charset="77"/>
              </a:rPr>
              <a:t>Toast mode: Sample video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9B8B-82EB-3A07-E1ED-667572A26C9C}"/>
              </a:ext>
            </a:extLst>
          </p:cNvPr>
          <p:cNvSpPr txBox="1"/>
          <p:nvPr/>
        </p:nvSpPr>
        <p:spPr>
          <a:xfrm>
            <a:off x="6095999" y="5496069"/>
            <a:ext cx="445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b="1" dirty="0">
                <a:latin typeface="Lato" panose="020F0502020204030203" pitchFamily="34" charset="77"/>
              </a:rPr>
              <a:t>Konditori mode: Film yourself</a:t>
            </a:r>
          </a:p>
        </p:txBody>
      </p:sp>
    </p:spTree>
    <p:extLst>
      <p:ext uri="{BB962C8B-B14F-4D97-AF65-F5344CB8AC3E}">
        <p14:creationId xmlns:p14="http://schemas.microsoft.com/office/powerpoint/2010/main" val="39931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9D827-77D5-D350-EB3D-233B0BD9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9E3EC6-DECA-805C-41B2-0DD6930337F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4: Exercise – improve FAIRness by generating a transcript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B6E0-9700-2344-F4E8-DE68872F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98" y="1137833"/>
            <a:ext cx="3508636" cy="50803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47372AC-476A-68D1-2AA9-3FCE116ACB98}"/>
              </a:ext>
            </a:extLst>
          </p:cNvPr>
          <p:cNvSpPr/>
          <p:nvPr/>
        </p:nvSpPr>
        <p:spPr>
          <a:xfrm>
            <a:off x="1582500" y="3036467"/>
            <a:ext cx="3082413" cy="973394"/>
          </a:xfrm>
          <a:prstGeom prst="rect">
            <a:avLst/>
          </a:prstGeom>
          <a:noFill/>
          <a:ln w="38100">
            <a:solidFill>
              <a:srgbClr val="A8C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C2C8FD-FB18-4A62-3323-373897CC0ED4}"/>
              </a:ext>
            </a:extLst>
          </p:cNvPr>
          <p:cNvGrpSpPr/>
          <p:nvPr/>
        </p:nvGrpSpPr>
        <p:grpSpPr>
          <a:xfrm>
            <a:off x="5411449" y="1359059"/>
            <a:ext cx="5319154" cy="3674456"/>
            <a:chOff x="5411449" y="1359059"/>
            <a:chExt cx="5319154" cy="36744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95B6459-A19F-E546-9E86-E6EE10DD4944}"/>
                </a:ext>
              </a:extLst>
            </p:cNvPr>
            <p:cNvGrpSpPr/>
            <p:nvPr/>
          </p:nvGrpSpPr>
          <p:grpSpPr>
            <a:xfrm>
              <a:off x="7221968" y="1359059"/>
              <a:ext cx="3508635" cy="3674456"/>
              <a:chOff x="6746977" y="1137833"/>
              <a:chExt cx="3508635" cy="36744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555A0A-6E4A-D6E5-C6E1-FD09607A63F0}"/>
                  </a:ext>
                </a:extLst>
              </p:cNvPr>
              <p:cNvSpPr txBox="1"/>
              <p:nvPr/>
            </p:nvSpPr>
            <p:spPr>
              <a:xfrm>
                <a:off x="6746977" y="1765301"/>
                <a:ext cx="350863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latin typeface="Lato" panose="020F0502020204030203" pitchFamily="34" charset="77"/>
                  </a:rPr>
                  <a:t>During the course: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GB" sz="1600" dirty="0">
                    <a:latin typeface="Lato Light" panose="020F0302020204030203" pitchFamily="34" charset="77"/>
                  </a:rPr>
                  <a:t>Navigate to the whisper container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481D51"/>
                    </a:solidFill>
                    <a:latin typeface="Lato Light" panose="020F0302020204030203" pitchFamily="34" charset="77"/>
                    <a:hlinkClick r:id="rId4"/>
                  </a:rPr>
                  <a:t>https://whisper-ai.serve.scilifelab.se/</a:t>
                </a:r>
                <a:endParaRPr lang="en-GB" sz="1600" dirty="0">
                  <a:solidFill>
                    <a:srgbClr val="481D51"/>
                  </a:solidFill>
                  <a:latin typeface="Lato Light" panose="020F0302020204030203" pitchFamily="34" charset="77"/>
                </a:endParaRPr>
              </a:p>
              <a:p>
                <a:pPr marL="342900" indent="-342900">
                  <a:buAutoNum type="arabicPeriod"/>
                </a:pPr>
                <a:r>
                  <a:rPr lang="en-SE" sz="1600" dirty="0">
                    <a:latin typeface="Lato Light" panose="020F0302020204030203" pitchFamily="34" charset="77"/>
                  </a:rPr>
                  <a:t>Upload your video file</a:t>
                </a:r>
              </a:p>
              <a:p>
                <a:pPr marL="342900" indent="-342900">
                  <a:buAutoNum type="arabicPeriod"/>
                </a:pPr>
                <a:r>
                  <a:rPr lang="en-SE" sz="1600" dirty="0">
                    <a:latin typeface="Lato Light" panose="020F0302020204030203" pitchFamily="34" charset="77"/>
                  </a:rPr>
                  <a:t>Select the output format(s) - .txt for transcript and .srt for captions</a:t>
                </a:r>
              </a:p>
              <a:p>
                <a:pPr marL="342900" indent="-342900">
                  <a:buAutoNum type="arabicPeriod"/>
                </a:pPr>
                <a:r>
                  <a:rPr lang="en-SE" sz="1600" dirty="0">
                    <a:latin typeface="Lato Light" panose="020F0302020204030203" pitchFamily="34" charset="77"/>
                  </a:rPr>
                  <a:t>Submit the file</a:t>
                </a:r>
              </a:p>
              <a:p>
                <a:pPr marL="342900" indent="-342900">
                  <a:buAutoNum type="arabicPeriod"/>
                </a:pPr>
                <a:endParaRPr lang="en-SE" sz="1600" dirty="0">
                  <a:latin typeface="Lato Light" panose="020F0302020204030203" pitchFamily="34" charset="77"/>
                </a:endParaRPr>
              </a:p>
              <a:p>
                <a:r>
                  <a:rPr lang="en-SE" sz="1600" dirty="0">
                    <a:latin typeface="Lato Light" panose="020F0302020204030203" pitchFamily="34" charset="77"/>
                  </a:rPr>
                  <a:t>When the file has completed transcription, the output will download to your computer. 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76F6872-4BF1-B692-E23C-719BE81029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2227" y="1599498"/>
                <a:ext cx="3427939" cy="0"/>
              </a:xfrm>
              <a:prstGeom prst="line">
                <a:avLst/>
              </a:prstGeom>
              <a:ln w="12700">
                <a:solidFill>
                  <a:srgbClr val="A8C9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9780C5-1BE2-B6AD-49DE-285539ED13F3}"/>
                  </a:ext>
                </a:extLst>
              </p:cNvPr>
              <p:cNvSpPr txBox="1"/>
              <p:nvPr/>
            </p:nvSpPr>
            <p:spPr>
              <a:xfrm>
                <a:off x="6746977" y="1137833"/>
                <a:ext cx="31561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E" sz="2400" dirty="0">
                    <a:solidFill>
                      <a:srgbClr val="A8C946"/>
                    </a:solidFill>
                    <a:latin typeface="Lato" panose="020F0502020204030203" pitchFamily="34" charset="77"/>
                  </a:rPr>
                  <a:t>Recommended route:</a:t>
                </a:r>
              </a:p>
            </p:txBody>
          </p:sp>
        </p:grp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52C61DB-917B-BCD2-B0E9-864ACC30140B}"/>
                </a:ext>
              </a:extLst>
            </p:cNvPr>
            <p:cNvSpPr/>
            <p:nvPr/>
          </p:nvSpPr>
          <p:spPr>
            <a:xfrm>
              <a:off x="5411449" y="1880537"/>
              <a:ext cx="1210577" cy="2824198"/>
            </a:xfrm>
            <a:prstGeom prst="rightArrow">
              <a:avLst>
                <a:gd name="adj1" fmla="val 70889"/>
                <a:gd name="adj2" fmla="val 50000"/>
              </a:avLst>
            </a:prstGeom>
            <a:solidFill>
              <a:srgbClr val="A8C9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17781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1F127-4605-C2AD-13CC-649F34B38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51277-12E4-9D49-4519-3E39D3D69E83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4: Exercise – improve FAIRness by generating a transcript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E29555-36A8-7497-F6AB-5CA4647B8CA9}"/>
              </a:ext>
            </a:extLst>
          </p:cNvPr>
          <p:cNvSpPr/>
          <p:nvPr/>
        </p:nvSpPr>
        <p:spPr>
          <a:xfrm>
            <a:off x="4138908" y="751344"/>
            <a:ext cx="3914183" cy="2677656"/>
          </a:xfrm>
          <a:prstGeom prst="roundRect">
            <a:avLst>
              <a:gd name="adj" fmla="val 7489"/>
            </a:avLst>
          </a:prstGeom>
          <a:solidFill>
            <a:srgbClr val="4C97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5DED5-C2A6-BDD4-2AA9-7AF0589FFF5B}"/>
              </a:ext>
            </a:extLst>
          </p:cNvPr>
          <p:cNvSpPr txBox="1"/>
          <p:nvPr/>
        </p:nvSpPr>
        <p:spPr>
          <a:xfrm>
            <a:off x="4658731" y="1660859"/>
            <a:ext cx="33110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solidFill>
                  <a:schemeClr val="bg1"/>
                </a:solidFill>
                <a:latin typeface="Lato" panose="020F0502020204030203" pitchFamily="34" charset="77"/>
              </a:rPr>
              <a:t>Check your transcript!</a:t>
            </a:r>
          </a:p>
          <a:p>
            <a:r>
              <a:rPr lang="en-SE" dirty="0">
                <a:latin typeface="Lato Light" panose="020F0302020204030203" pitchFamily="34" charset="77"/>
              </a:rPr>
              <a:t>The word error rate (WER) for the </a:t>
            </a:r>
            <a:r>
              <a:rPr lang="en-SE" b="1" dirty="0">
                <a:latin typeface="Lato Light" panose="020F0302020204030203" pitchFamily="34" charset="77"/>
              </a:rPr>
              <a:t>large</a:t>
            </a:r>
            <a:r>
              <a:rPr lang="en-SE" dirty="0">
                <a:latin typeface="Lato Light" panose="020F0302020204030203" pitchFamily="34" charset="77"/>
              </a:rPr>
              <a:t> Whisper model is 4.1% for English and 7.6% for Swedish.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46195-9B0B-B7B5-AC03-257EB1C3650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774450" y="912520"/>
            <a:ext cx="686611" cy="686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2B357-CFD9-0EDC-8F3D-87CB843DB3E7}"/>
              </a:ext>
            </a:extLst>
          </p:cNvPr>
          <p:cNvSpPr txBox="1"/>
          <p:nvPr/>
        </p:nvSpPr>
        <p:spPr>
          <a:xfrm>
            <a:off x="2705724" y="3797681"/>
            <a:ext cx="7010400" cy="218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E" sz="2400" dirty="0">
                <a:latin typeface="Lato" panose="020F0502020204030203" pitchFamily="34" charset="77"/>
              </a:rPr>
              <a:t>Is it accurate?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E" sz="2400" dirty="0">
                <a:latin typeface="Lato" panose="020F0502020204030203" pitchFamily="34" charset="77"/>
              </a:rPr>
              <a:t>Is it usable?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E" sz="2400" dirty="0">
                <a:latin typeface="Lato" panose="020F0502020204030203" pitchFamily="34" charset="77"/>
              </a:rPr>
              <a:t>How does it help me achieve FAIR learning aims?</a:t>
            </a:r>
          </a:p>
        </p:txBody>
      </p:sp>
    </p:spTree>
    <p:extLst>
      <p:ext uri="{BB962C8B-B14F-4D97-AF65-F5344CB8AC3E}">
        <p14:creationId xmlns:p14="http://schemas.microsoft.com/office/powerpoint/2010/main" val="65022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EB7CBD-A800-746A-056E-D196518AA38A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Learning outcomes for this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ECF50B-2652-F727-3157-22871067B398}"/>
              </a:ext>
            </a:extLst>
          </p:cNvPr>
          <p:cNvSpPr txBox="1"/>
          <p:nvPr/>
        </p:nvSpPr>
        <p:spPr>
          <a:xfrm>
            <a:off x="927423" y="1674719"/>
            <a:ext cx="106411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  <a:latin typeface="Lato" panose="020F0502020204030203" pitchFamily="34" charset="77"/>
              </a:rPr>
              <a:t>Describe</a:t>
            </a:r>
            <a:r>
              <a:rPr lang="en-GB" sz="2400" dirty="0">
                <a:latin typeface="Lato" panose="020F0502020204030203" pitchFamily="34" charset="77"/>
              </a:rPr>
              <a:t> the advantages and challenges of video media in FAIR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C000"/>
                </a:solidFill>
                <a:latin typeface="Lato" panose="020F0502020204030203" pitchFamily="34" charset="77"/>
              </a:rPr>
              <a:t>Understand</a:t>
            </a:r>
            <a:r>
              <a:rPr lang="en-GB" sz="2400" dirty="0">
                <a:latin typeface="Lato" panose="020F0502020204030203" pitchFamily="34" charset="77"/>
              </a:rPr>
              <a:t> active and responsible AI usage in creating FAIR video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  <a:latin typeface="Lato" panose="020F0502020204030203" pitchFamily="34" charset="77"/>
              </a:rPr>
              <a:t>Find</a:t>
            </a:r>
            <a:r>
              <a:rPr lang="en-GB" sz="2400" dirty="0">
                <a:latin typeface="Lato" panose="020F0502020204030203" pitchFamily="34" charset="77"/>
              </a:rPr>
              <a:t> video materials to use in FAIR training</a:t>
            </a:r>
          </a:p>
          <a:p>
            <a:endParaRPr lang="en-GB" sz="24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2"/>
                </a:solidFill>
                <a:latin typeface="Lato" panose="020F0502020204030203" pitchFamily="34" charset="77"/>
              </a:rPr>
              <a:t>Annotate</a:t>
            </a:r>
            <a:r>
              <a:rPr lang="en-GB" sz="2400" dirty="0">
                <a:latin typeface="Lato" panose="020F0502020204030203" pitchFamily="34" charset="77"/>
              </a:rPr>
              <a:t> video material to make it FAIR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92D050"/>
                </a:solidFill>
                <a:latin typeface="Lato" panose="020F0502020204030203" pitchFamily="34" charset="77"/>
              </a:rPr>
              <a:t>Apply</a:t>
            </a:r>
            <a:r>
              <a:rPr lang="en-GB" sz="2400" dirty="0">
                <a:latin typeface="Lato" panose="020F0502020204030203" pitchFamily="34" charset="77"/>
              </a:rPr>
              <a:t> FAIR video materials to your training delivery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233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EE704-EC33-7D92-6EEF-90EE7DDD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3C807D-A609-5384-FC94-3C72A238932D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4: Exercise – what happened?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847189-12B6-4A53-D878-A6992EE1ED09}"/>
              </a:ext>
            </a:extLst>
          </p:cNvPr>
          <p:cNvGrpSpPr/>
          <p:nvPr/>
        </p:nvGrpSpPr>
        <p:grpSpPr>
          <a:xfrm>
            <a:off x="1726013" y="556185"/>
            <a:ext cx="8739974" cy="6141385"/>
            <a:chOff x="1769940" y="526688"/>
            <a:chExt cx="8739974" cy="61413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72D6B0-0513-952D-4A6D-2C9BE2E2BFF1}"/>
                </a:ext>
              </a:extLst>
            </p:cNvPr>
            <p:cNvSpPr/>
            <p:nvPr/>
          </p:nvSpPr>
          <p:spPr>
            <a:xfrm>
              <a:off x="1769940" y="526689"/>
              <a:ext cx="6557253" cy="6138041"/>
            </a:xfrm>
            <a:prstGeom prst="rect">
              <a:avLst/>
            </a:prstGeom>
            <a:noFill/>
            <a:ln w="12700">
              <a:solidFill>
                <a:srgbClr val="A8C9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3A2E66-030C-C421-29C1-ABB28FC183ED}"/>
                </a:ext>
              </a:extLst>
            </p:cNvPr>
            <p:cNvSpPr/>
            <p:nvPr/>
          </p:nvSpPr>
          <p:spPr>
            <a:xfrm>
              <a:off x="6190141" y="1085044"/>
              <a:ext cx="1987200" cy="2793495"/>
            </a:xfrm>
            <a:prstGeom prst="roundRect">
              <a:avLst>
                <a:gd name="adj" fmla="val 5491"/>
              </a:avLst>
            </a:prstGeom>
            <a:noFill/>
            <a:ln w="76200">
              <a:solidFill>
                <a:srgbClr val="A8C946">
                  <a:alpha val="49804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FAC59B6-25D0-FD3E-1961-05E7B7BFBABF}"/>
                </a:ext>
              </a:extLst>
            </p:cNvPr>
            <p:cNvSpPr/>
            <p:nvPr/>
          </p:nvSpPr>
          <p:spPr>
            <a:xfrm rot="5400000">
              <a:off x="3810559" y="1329575"/>
              <a:ext cx="2793496" cy="2304435"/>
            </a:xfrm>
            <a:custGeom>
              <a:avLst/>
              <a:gdLst>
                <a:gd name="connsiteX0" fmla="*/ 0 w 2793496"/>
                <a:gd name="connsiteY0" fmla="*/ 2317103 h 2426307"/>
                <a:gd name="connsiteX1" fmla="*/ 1 w 2793496"/>
                <a:gd name="connsiteY1" fmla="*/ 546729 h 2426307"/>
                <a:gd name="connsiteX2" fmla="*/ 66697 w 2793496"/>
                <a:gd name="connsiteY2" fmla="*/ 446106 h 2426307"/>
                <a:gd name="connsiteX3" fmla="*/ 100844 w 2793496"/>
                <a:gd name="connsiteY3" fmla="*/ 439213 h 2426307"/>
                <a:gd name="connsiteX4" fmla="*/ 89350 w 2793496"/>
                <a:gd name="connsiteY4" fmla="*/ 436907 h 2426307"/>
                <a:gd name="connsiteX5" fmla="*/ 1385315 w 2793496"/>
                <a:gd name="connsiteY5" fmla="*/ 0 h 2426307"/>
                <a:gd name="connsiteX6" fmla="*/ 1386118 w 2793496"/>
                <a:gd name="connsiteY6" fmla="*/ 12616 h 2426307"/>
                <a:gd name="connsiteX7" fmla="*/ 1403703 w 2793496"/>
                <a:gd name="connsiteY7" fmla="*/ 6627 h 2426307"/>
                <a:gd name="connsiteX8" fmla="*/ 1403857 w 2793496"/>
                <a:gd name="connsiteY8" fmla="*/ 9053 h 2426307"/>
                <a:gd name="connsiteX9" fmla="*/ 1405299 w 2793496"/>
                <a:gd name="connsiteY9" fmla="*/ 6750 h 2426307"/>
                <a:gd name="connsiteX10" fmla="*/ 1414596 w 2793496"/>
                <a:gd name="connsiteY10" fmla="*/ 21595 h 2426307"/>
                <a:gd name="connsiteX11" fmla="*/ 1415639 w 2793496"/>
                <a:gd name="connsiteY11" fmla="*/ 5208 h 2426307"/>
                <a:gd name="connsiteX12" fmla="*/ 2686323 w 2793496"/>
                <a:gd name="connsiteY12" fmla="*/ 437935 h 2426307"/>
                <a:gd name="connsiteX13" fmla="*/ 2726799 w 2793496"/>
                <a:gd name="connsiteY13" fmla="*/ 446107 h 2426307"/>
                <a:gd name="connsiteX14" fmla="*/ 2793496 w 2793496"/>
                <a:gd name="connsiteY14" fmla="*/ 546729 h 2426307"/>
                <a:gd name="connsiteX15" fmla="*/ 2793496 w 2793496"/>
                <a:gd name="connsiteY15" fmla="*/ 2317103 h 2426307"/>
                <a:gd name="connsiteX16" fmla="*/ 2684292 w 2793496"/>
                <a:gd name="connsiteY16" fmla="*/ 2426307 h 2426307"/>
                <a:gd name="connsiteX17" fmla="*/ 109205 w 2793496"/>
                <a:gd name="connsiteY17" fmla="*/ 2426307 h 2426307"/>
                <a:gd name="connsiteX18" fmla="*/ 0 w 2793496"/>
                <a:gd name="connsiteY18" fmla="*/ 2317103 h 242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93496" h="2426307">
                  <a:moveTo>
                    <a:pt x="0" y="2317103"/>
                  </a:moveTo>
                  <a:lnTo>
                    <a:pt x="1" y="546729"/>
                  </a:lnTo>
                  <a:cubicBezTo>
                    <a:pt x="1" y="501495"/>
                    <a:pt x="27502" y="462684"/>
                    <a:pt x="66697" y="446106"/>
                  </a:cubicBezTo>
                  <a:lnTo>
                    <a:pt x="100844" y="439213"/>
                  </a:lnTo>
                  <a:lnTo>
                    <a:pt x="89350" y="436907"/>
                  </a:lnTo>
                  <a:lnTo>
                    <a:pt x="1385315" y="0"/>
                  </a:lnTo>
                  <a:lnTo>
                    <a:pt x="1386118" y="12616"/>
                  </a:lnTo>
                  <a:lnTo>
                    <a:pt x="1403703" y="6627"/>
                  </a:lnTo>
                  <a:lnTo>
                    <a:pt x="1403857" y="9053"/>
                  </a:lnTo>
                  <a:lnTo>
                    <a:pt x="1405299" y="6750"/>
                  </a:lnTo>
                  <a:lnTo>
                    <a:pt x="1414596" y="21595"/>
                  </a:lnTo>
                  <a:lnTo>
                    <a:pt x="1415639" y="5208"/>
                  </a:lnTo>
                  <a:lnTo>
                    <a:pt x="2686323" y="437935"/>
                  </a:lnTo>
                  <a:lnTo>
                    <a:pt x="2726799" y="446107"/>
                  </a:lnTo>
                  <a:cubicBezTo>
                    <a:pt x="2765994" y="462685"/>
                    <a:pt x="2793496" y="501495"/>
                    <a:pt x="2793496" y="546729"/>
                  </a:cubicBezTo>
                  <a:lnTo>
                    <a:pt x="2793496" y="2317103"/>
                  </a:lnTo>
                  <a:cubicBezTo>
                    <a:pt x="2793496" y="2377415"/>
                    <a:pt x="2744604" y="2426307"/>
                    <a:pt x="2684292" y="2426307"/>
                  </a:cubicBezTo>
                  <a:lnTo>
                    <a:pt x="109205" y="2426307"/>
                  </a:lnTo>
                  <a:cubicBezTo>
                    <a:pt x="48893" y="2426307"/>
                    <a:pt x="0" y="2377415"/>
                    <a:pt x="0" y="2317103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rgbClr val="D3E4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S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F3BB215-10C6-B1FB-89D0-6E442C7B0C6D}"/>
                </a:ext>
              </a:extLst>
            </p:cNvPr>
            <p:cNvSpPr/>
            <p:nvPr/>
          </p:nvSpPr>
          <p:spPr>
            <a:xfrm rot="5400000">
              <a:off x="1676491" y="1329575"/>
              <a:ext cx="2793496" cy="2304435"/>
            </a:xfrm>
            <a:custGeom>
              <a:avLst/>
              <a:gdLst>
                <a:gd name="connsiteX0" fmla="*/ 0 w 2793496"/>
                <a:gd name="connsiteY0" fmla="*/ 2317103 h 2426307"/>
                <a:gd name="connsiteX1" fmla="*/ 1 w 2793496"/>
                <a:gd name="connsiteY1" fmla="*/ 546729 h 2426307"/>
                <a:gd name="connsiteX2" fmla="*/ 66697 w 2793496"/>
                <a:gd name="connsiteY2" fmla="*/ 446106 h 2426307"/>
                <a:gd name="connsiteX3" fmla="*/ 100844 w 2793496"/>
                <a:gd name="connsiteY3" fmla="*/ 439213 h 2426307"/>
                <a:gd name="connsiteX4" fmla="*/ 89350 w 2793496"/>
                <a:gd name="connsiteY4" fmla="*/ 436907 h 2426307"/>
                <a:gd name="connsiteX5" fmla="*/ 1385315 w 2793496"/>
                <a:gd name="connsiteY5" fmla="*/ 0 h 2426307"/>
                <a:gd name="connsiteX6" fmla="*/ 1386118 w 2793496"/>
                <a:gd name="connsiteY6" fmla="*/ 12616 h 2426307"/>
                <a:gd name="connsiteX7" fmla="*/ 1403703 w 2793496"/>
                <a:gd name="connsiteY7" fmla="*/ 6627 h 2426307"/>
                <a:gd name="connsiteX8" fmla="*/ 1403857 w 2793496"/>
                <a:gd name="connsiteY8" fmla="*/ 9053 h 2426307"/>
                <a:gd name="connsiteX9" fmla="*/ 1405299 w 2793496"/>
                <a:gd name="connsiteY9" fmla="*/ 6750 h 2426307"/>
                <a:gd name="connsiteX10" fmla="*/ 1414596 w 2793496"/>
                <a:gd name="connsiteY10" fmla="*/ 21595 h 2426307"/>
                <a:gd name="connsiteX11" fmla="*/ 1415639 w 2793496"/>
                <a:gd name="connsiteY11" fmla="*/ 5208 h 2426307"/>
                <a:gd name="connsiteX12" fmla="*/ 2686323 w 2793496"/>
                <a:gd name="connsiteY12" fmla="*/ 437935 h 2426307"/>
                <a:gd name="connsiteX13" fmla="*/ 2726799 w 2793496"/>
                <a:gd name="connsiteY13" fmla="*/ 446107 h 2426307"/>
                <a:gd name="connsiteX14" fmla="*/ 2793496 w 2793496"/>
                <a:gd name="connsiteY14" fmla="*/ 546729 h 2426307"/>
                <a:gd name="connsiteX15" fmla="*/ 2793496 w 2793496"/>
                <a:gd name="connsiteY15" fmla="*/ 2317103 h 2426307"/>
                <a:gd name="connsiteX16" fmla="*/ 2684292 w 2793496"/>
                <a:gd name="connsiteY16" fmla="*/ 2426307 h 2426307"/>
                <a:gd name="connsiteX17" fmla="*/ 109205 w 2793496"/>
                <a:gd name="connsiteY17" fmla="*/ 2426307 h 2426307"/>
                <a:gd name="connsiteX18" fmla="*/ 0 w 2793496"/>
                <a:gd name="connsiteY18" fmla="*/ 2317103 h 242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93496" h="2426307">
                  <a:moveTo>
                    <a:pt x="0" y="2317103"/>
                  </a:moveTo>
                  <a:lnTo>
                    <a:pt x="1" y="546729"/>
                  </a:lnTo>
                  <a:cubicBezTo>
                    <a:pt x="1" y="501495"/>
                    <a:pt x="27502" y="462684"/>
                    <a:pt x="66697" y="446106"/>
                  </a:cubicBezTo>
                  <a:lnTo>
                    <a:pt x="100844" y="439213"/>
                  </a:lnTo>
                  <a:lnTo>
                    <a:pt x="89350" y="436907"/>
                  </a:lnTo>
                  <a:lnTo>
                    <a:pt x="1385315" y="0"/>
                  </a:lnTo>
                  <a:lnTo>
                    <a:pt x="1386118" y="12616"/>
                  </a:lnTo>
                  <a:lnTo>
                    <a:pt x="1403703" y="6627"/>
                  </a:lnTo>
                  <a:lnTo>
                    <a:pt x="1403857" y="9053"/>
                  </a:lnTo>
                  <a:lnTo>
                    <a:pt x="1405299" y="6750"/>
                  </a:lnTo>
                  <a:lnTo>
                    <a:pt x="1414596" y="21595"/>
                  </a:lnTo>
                  <a:lnTo>
                    <a:pt x="1415639" y="5208"/>
                  </a:lnTo>
                  <a:lnTo>
                    <a:pt x="2686323" y="437935"/>
                  </a:lnTo>
                  <a:lnTo>
                    <a:pt x="2726799" y="446107"/>
                  </a:lnTo>
                  <a:cubicBezTo>
                    <a:pt x="2765994" y="462685"/>
                    <a:pt x="2793496" y="501495"/>
                    <a:pt x="2793496" y="546729"/>
                  </a:cubicBezTo>
                  <a:lnTo>
                    <a:pt x="2793496" y="2317103"/>
                  </a:lnTo>
                  <a:cubicBezTo>
                    <a:pt x="2793496" y="2377415"/>
                    <a:pt x="2744604" y="2426307"/>
                    <a:pt x="2684292" y="2426307"/>
                  </a:cubicBezTo>
                  <a:lnTo>
                    <a:pt x="109205" y="2426307"/>
                  </a:lnTo>
                  <a:cubicBezTo>
                    <a:pt x="48893" y="2426307"/>
                    <a:pt x="0" y="2377415"/>
                    <a:pt x="0" y="2317103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rgbClr val="D3E4A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S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D9A64-5389-1F17-2A34-0873D9755F13}"/>
                </a:ext>
              </a:extLst>
            </p:cNvPr>
            <p:cNvSpPr txBox="1"/>
            <p:nvPr/>
          </p:nvSpPr>
          <p:spPr>
            <a:xfrm>
              <a:off x="1848318" y="571515"/>
              <a:ext cx="64007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1600" dirty="0">
                  <a:latin typeface="Lato Light" panose="020F0302020204030203" pitchFamily="34" charset="77"/>
                </a:rPr>
                <a:t>What happens under the hood :: </a:t>
              </a:r>
              <a:r>
                <a:rPr lang="en-GB" sz="1200" dirty="0">
                  <a:latin typeface="Lato" panose="020F0502020204030203" pitchFamily="34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HTTPS://DOI.ORG/10.48550/ARXIV.2212.04356</a:t>
              </a:r>
              <a:endParaRPr lang="en-SE" dirty="0">
                <a:latin typeface="Lato" panose="020F0502020204030203" pitchFamily="34" charset="77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F6DE94-B484-3DBB-8F43-762A7CE3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06" b="13744"/>
            <a:stretch/>
          </p:blipFill>
          <p:spPr>
            <a:xfrm>
              <a:off x="2056958" y="2828189"/>
              <a:ext cx="1740405" cy="54772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459E09-221F-55F1-F95D-352E80A205E5}"/>
                </a:ext>
              </a:extLst>
            </p:cNvPr>
            <p:cNvSpPr txBox="1"/>
            <p:nvPr/>
          </p:nvSpPr>
          <p:spPr>
            <a:xfrm>
              <a:off x="1848316" y="3919207"/>
              <a:ext cx="640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1200" b="1" dirty="0">
                  <a:latin typeface="Lato Light" panose="020F0302020204030203" pitchFamily="34" charset="77"/>
                </a:rPr>
                <a:t>Data sets</a:t>
              </a:r>
              <a:r>
                <a:rPr lang="en-SE" sz="1200" dirty="0">
                  <a:latin typeface="Lato Light" panose="020F0302020204030203" pitchFamily="34" charset="77"/>
                </a:rPr>
                <a:t>: scraped web text, YouTube video transcriptions, podcasts</a:t>
              </a:r>
              <a:r>
                <a:rPr lang="en-SE" sz="1200" baseline="30000" dirty="0">
                  <a:latin typeface="Lato Light" panose="020F0302020204030203" pitchFamily="34" charset="77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134C7F-7E46-258B-07A5-E9396D8341CD}"/>
                </a:ext>
              </a:extLst>
            </p:cNvPr>
            <p:cNvSpPr txBox="1"/>
            <p:nvPr/>
          </p:nvSpPr>
          <p:spPr>
            <a:xfrm>
              <a:off x="1848316" y="5926080"/>
              <a:ext cx="640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Lato Light" panose="020F0302020204030203" pitchFamily="34" charset="77"/>
                </a:rPr>
                <a:t>Sources:</a:t>
              </a:r>
            </a:p>
            <a:p>
              <a:pPr marL="228600" indent="-228600">
                <a:buAutoNum type="arabicPeriod"/>
              </a:pP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https://www.theverge.com/2024/4/6/24122915/openai-youtube-transcripts-gpt-4-training-data-google</a:t>
              </a:r>
              <a:endParaRPr lang="en-GB" sz="1000" dirty="0">
                <a:solidFill>
                  <a:srgbClr val="481D51"/>
                </a:solidFill>
                <a:latin typeface="Lato Light" panose="020F0302020204030203" pitchFamily="34" charset="77"/>
              </a:endParaRPr>
            </a:p>
            <a:p>
              <a:pPr marL="228600" indent="-228600">
                <a:buAutoNum type="arabicPeriod"/>
              </a:pP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en-GB" sz="1000" dirty="0" err="1">
                  <a:solidFill>
                    <a:srgbClr val="481D51"/>
                  </a:solidFill>
                  <a:latin typeface="Lato Light" panose="020F0302020204030203" pitchFamily="34" charset="7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web.archive.org</a:t>
              </a: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/web/20230820005801/https://</a:t>
              </a:r>
              <a:r>
                <a:rPr lang="en-GB" sz="1000" dirty="0" err="1">
                  <a:solidFill>
                    <a:srgbClr val="481D51"/>
                  </a:solidFill>
                  <a:latin typeface="Lato Light" panose="020F0302020204030203" pitchFamily="34" charset="7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openai.com</a:t>
              </a: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/research/whisper</a:t>
              </a:r>
              <a:endParaRPr lang="en-GB" sz="1000" dirty="0">
                <a:solidFill>
                  <a:srgbClr val="481D51"/>
                </a:solidFill>
                <a:latin typeface="Lato Light" panose="020F0302020204030203" pitchFamily="34" charset="77"/>
              </a:endParaRPr>
            </a:p>
            <a:p>
              <a:pPr marL="228600" indent="-228600">
                <a:buAutoNum type="arabicPeriod"/>
              </a:pP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</a:t>
              </a:r>
              <a:r>
                <a:rPr lang="en-GB" sz="1000" dirty="0" err="1">
                  <a:solidFill>
                    <a:srgbClr val="481D51"/>
                  </a:solidFill>
                  <a:latin typeface="Lato Light" panose="020F0302020204030203" pitchFamily="34" charset="7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</a:t>
              </a: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en-GB" sz="1000" dirty="0" err="1">
                  <a:solidFill>
                    <a:srgbClr val="481D51"/>
                  </a:solidFill>
                  <a:latin typeface="Lato Light" panose="020F0302020204030203" pitchFamily="34" charset="7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r>
                <a:rPr lang="en-GB" sz="1000" dirty="0">
                  <a:solidFill>
                    <a:srgbClr val="481D51"/>
                  </a:solidFill>
                  <a:latin typeface="Lato Light" panose="020F0302020204030203" pitchFamily="34" charset="77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/whisper</a:t>
              </a:r>
              <a:endParaRPr lang="en-SE" sz="1000" dirty="0">
                <a:solidFill>
                  <a:srgbClr val="481D51"/>
                </a:solidFill>
                <a:latin typeface="Lato Light" panose="020F0302020204030203" pitchFamily="34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21E6FD-A667-611B-A51E-17F4DF5ACBF0}"/>
                </a:ext>
              </a:extLst>
            </p:cNvPr>
            <p:cNvSpPr txBox="1"/>
            <p:nvPr/>
          </p:nvSpPr>
          <p:spPr>
            <a:xfrm>
              <a:off x="2033207" y="1866075"/>
              <a:ext cx="1740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1200" dirty="0">
                  <a:latin typeface="Lato" panose="020F0502020204030203" pitchFamily="34" charset="77"/>
                </a:rPr>
                <a:t>30s chunks of audio are transformed to digital data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E81BD7-0FFD-C17B-40BB-C32860419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83279" y="4704004"/>
              <a:ext cx="6177717" cy="1173523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26DAA-792A-8486-ACED-B0F6200CDE64}"/>
                </a:ext>
              </a:extLst>
            </p:cNvPr>
            <p:cNvGrpSpPr/>
            <p:nvPr/>
          </p:nvGrpSpPr>
          <p:grpSpPr>
            <a:xfrm>
              <a:off x="4317994" y="1280628"/>
              <a:ext cx="1581099" cy="2458092"/>
              <a:chOff x="8095639" y="1408617"/>
              <a:chExt cx="1581099" cy="245809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D0D92A-23C7-7A51-3C12-2A36FF53FD4D}"/>
                  </a:ext>
                </a:extLst>
              </p:cNvPr>
              <p:cNvSpPr txBox="1"/>
              <p:nvPr/>
            </p:nvSpPr>
            <p:spPr>
              <a:xfrm>
                <a:off x="8315462" y="3497377"/>
                <a:ext cx="1093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b="1" dirty="0">
                    <a:latin typeface="Lato" panose="020F0502020204030203" pitchFamily="34" charset="77"/>
                  </a:rPr>
                  <a:t>encoder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6D4D31-7DF1-F58F-9295-CFBF122706AC}"/>
                  </a:ext>
                </a:extLst>
              </p:cNvPr>
              <p:cNvSpPr txBox="1"/>
              <p:nvPr/>
            </p:nvSpPr>
            <p:spPr>
              <a:xfrm>
                <a:off x="8116204" y="2488170"/>
                <a:ext cx="14924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Lato" panose="020F0502020204030203" pitchFamily="34" charset="77"/>
                  </a:rPr>
                  <a:t>T</a:t>
                </a:r>
                <a:r>
                  <a:rPr lang="en-SE" sz="1200" dirty="0">
                    <a:latin typeface="Lato" panose="020F0502020204030203" pitchFamily="34" charset="77"/>
                  </a:rPr>
                  <a:t>ranslates the spectrogram into numerical representation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789F140-ED13-878F-736D-760FBDFCA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45975" r="41134"/>
              <a:stretch/>
            </p:blipFill>
            <p:spPr>
              <a:xfrm>
                <a:off x="8095639" y="1408617"/>
                <a:ext cx="1581099" cy="96738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36EBA12-DD1C-2663-B612-9EB618A27F9A}"/>
                </a:ext>
              </a:extLst>
            </p:cNvPr>
            <p:cNvGrpSpPr/>
            <p:nvPr/>
          </p:nvGrpSpPr>
          <p:grpSpPr>
            <a:xfrm>
              <a:off x="6355908" y="1293170"/>
              <a:ext cx="1668352" cy="2310979"/>
              <a:chOff x="10046542" y="1529748"/>
              <a:chExt cx="1668352" cy="231097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A7D44E-E852-ADBA-ED00-37C358AB0F8A}"/>
                  </a:ext>
                </a:extLst>
              </p:cNvPr>
              <p:cNvSpPr txBox="1"/>
              <p:nvPr/>
            </p:nvSpPr>
            <p:spPr>
              <a:xfrm>
                <a:off x="10327399" y="1529748"/>
                <a:ext cx="1093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E" b="1" dirty="0">
                    <a:latin typeface="Lato" panose="020F0502020204030203" pitchFamily="34" charset="77"/>
                  </a:rPr>
                  <a:t>decoder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A00712-EDA8-13C7-7E3A-91CE76CDF3B2}"/>
                  </a:ext>
                </a:extLst>
              </p:cNvPr>
              <p:cNvSpPr txBox="1"/>
              <p:nvPr/>
            </p:nvSpPr>
            <p:spPr>
              <a:xfrm>
                <a:off x="10141163" y="2019707"/>
                <a:ext cx="14924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200" dirty="0" err="1">
                    <a:latin typeface="Lato" panose="020F0502020204030203" pitchFamily="34" charset="77"/>
                  </a:rPr>
                  <a:t>Predicts</a:t>
                </a:r>
                <a:r>
                  <a:rPr lang="sv-SE" sz="1200" dirty="0">
                    <a:latin typeface="Lato" panose="020F0502020204030203" pitchFamily="34" charset="77"/>
                  </a:rPr>
                  <a:t> the </a:t>
                </a:r>
                <a:r>
                  <a:rPr lang="sv-SE" sz="1200" dirty="0" err="1">
                    <a:latin typeface="Lato" panose="020F0502020204030203" pitchFamily="34" charset="77"/>
                  </a:rPr>
                  <a:t>words</a:t>
                </a:r>
                <a:r>
                  <a:rPr lang="sv-SE" sz="1200" dirty="0">
                    <a:latin typeface="Lato" panose="020F0502020204030203" pitchFamily="34" charset="77"/>
                  </a:rPr>
                  <a:t> </a:t>
                </a:r>
                <a:r>
                  <a:rPr lang="sv-SE" sz="1200" dirty="0" err="1">
                    <a:latin typeface="Lato" panose="020F0502020204030203" pitchFamily="34" charset="77"/>
                  </a:rPr>
                  <a:t>based</a:t>
                </a:r>
                <a:r>
                  <a:rPr lang="sv-SE" sz="1200" dirty="0">
                    <a:latin typeface="Lato" panose="020F0502020204030203" pitchFamily="34" charset="77"/>
                  </a:rPr>
                  <a:t> on the </a:t>
                </a:r>
                <a:r>
                  <a:rPr lang="sv-SE" sz="1200" dirty="0" err="1">
                    <a:latin typeface="Lato" panose="020F0502020204030203" pitchFamily="34" charset="77"/>
                  </a:rPr>
                  <a:t>training</a:t>
                </a:r>
                <a:r>
                  <a:rPr lang="sv-SE" sz="1200" dirty="0">
                    <a:latin typeface="Lato" panose="020F0502020204030203" pitchFamily="34" charset="77"/>
                  </a:rPr>
                  <a:t> data sets* and </a:t>
                </a:r>
                <a:r>
                  <a:rPr lang="sv-SE" sz="1200" dirty="0" err="1">
                    <a:latin typeface="Lato" panose="020F0502020204030203" pitchFamily="34" charset="77"/>
                  </a:rPr>
                  <a:t>produces</a:t>
                </a:r>
                <a:r>
                  <a:rPr lang="sv-SE" sz="1200" dirty="0">
                    <a:latin typeface="Lato" panose="020F0502020204030203" pitchFamily="34" charset="77"/>
                  </a:rPr>
                  <a:t> the output</a:t>
                </a:r>
                <a:endParaRPr lang="en-SE" sz="1200" dirty="0">
                  <a:latin typeface="Lato" panose="020F0502020204030203" pitchFamily="34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676F657-5E16-02D0-8E3E-6ED7AAFBCA23}"/>
                  </a:ext>
                </a:extLst>
              </p:cNvPr>
              <p:cNvSpPr txBox="1"/>
              <p:nvPr/>
            </p:nvSpPr>
            <p:spPr>
              <a:xfrm>
                <a:off x="10046542" y="3194396"/>
                <a:ext cx="1668352" cy="646331"/>
              </a:xfrm>
              <a:prstGeom prst="rect">
                <a:avLst/>
              </a:prstGeom>
              <a:noFill/>
              <a:ln>
                <a:solidFill>
                  <a:srgbClr val="A8C94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E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The quick brown fox…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DAF0E1-17A1-416F-B1F5-F16B5D9DE0B5}"/>
                </a:ext>
              </a:extLst>
            </p:cNvPr>
            <p:cNvSpPr txBox="1"/>
            <p:nvPr/>
          </p:nvSpPr>
          <p:spPr>
            <a:xfrm>
              <a:off x="1848316" y="4412533"/>
              <a:ext cx="5444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1400" dirty="0">
                  <a:latin typeface="Lato Light" panose="020F0302020204030203" pitchFamily="34" charset="77"/>
                </a:rPr>
                <a:t>This process is repeated for the length of the audio:</a:t>
              </a:r>
              <a:endParaRPr lang="en-SE" sz="1400" baseline="30000" dirty="0">
                <a:latin typeface="Lato Light" panose="020F0302020204030203" pitchFamily="34" charset="7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B51A23-7AB7-A79E-F2DA-DB1F68CDDD35}"/>
                </a:ext>
              </a:extLst>
            </p:cNvPr>
            <p:cNvSpPr txBox="1"/>
            <p:nvPr/>
          </p:nvSpPr>
          <p:spPr>
            <a:xfrm>
              <a:off x="2130608" y="1269790"/>
              <a:ext cx="1503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latin typeface="Lato" panose="020F0502020204030203" pitchFamily="34" charset="77"/>
                </a:rPr>
                <a:t>a</a:t>
              </a:r>
              <a:r>
                <a:rPr lang="en-SE" b="1" dirty="0">
                  <a:latin typeface="Lato" panose="020F0502020204030203" pitchFamily="34" charset="77"/>
                </a:rPr>
                <a:t>udio input</a:t>
              </a: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5E2D698-706C-2781-5EE9-4E96D704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52629"/>
            <a:stretch/>
          </p:blipFill>
          <p:spPr>
            <a:xfrm>
              <a:off x="8453025" y="596915"/>
              <a:ext cx="1978624" cy="601131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D440D0-0D6A-A3EC-1815-4A7DA887EB30}"/>
                </a:ext>
              </a:extLst>
            </p:cNvPr>
            <p:cNvSpPr/>
            <p:nvPr/>
          </p:nvSpPr>
          <p:spPr>
            <a:xfrm>
              <a:off x="8384079" y="526688"/>
              <a:ext cx="2125835" cy="6141385"/>
            </a:xfrm>
            <a:prstGeom prst="rect">
              <a:avLst/>
            </a:prstGeom>
            <a:noFill/>
            <a:ln w="12700">
              <a:solidFill>
                <a:srgbClr val="A8C9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42708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883CF-908D-0B9A-7BCE-5330D1AB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65DA0-BFBF-BB92-7E54-52903D3584B1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4: 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B8577-A070-533C-BE75-C2405581B1EC}"/>
              </a:ext>
            </a:extLst>
          </p:cNvPr>
          <p:cNvSpPr txBox="1"/>
          <p:nvPr/>
        </p:nvSpPr>
        <p:spPr>
          <a:xfrm>
            <a:off x="2157195" y="1071415"/>
            <a:ext cx="7877609" cy="389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E" sz="2400" dirty="0">
                <a:latin typeface="Lato" panose="020F0502020204030203" pitchFamily="34" charset="77"/>
              </a:rPr>
              <a:t>Integrate a video into your course page: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SE" sz="2400" dirty="0">
                <a:latin typeface="Lato" panose="020F0502020204030203" pitchFamily="34" charset="77"/>
              </a:rPr>
              <a:t>You can use the </a:t>
            </a:r>
            <a:r>
              <a:rPr lang="en-SE" sz="2400" dirty="0">
                <a:latin typeface="Lato" panose="020F0502020204030203" pitchFamily="34" charset="77"/>
                <a:hlinkClick r:id="rId3"/>
              </a:rPr>
              <a:t>sample video on youtube </a:t>
            </a:r>
            <a:r>
              <a:rPr lang="en-SE" sz="2400" dirty="0">
                <a:latin typeface="Lato" panose="020F0502020204030203" pitchFamily="34" charset="77"/>
              </a:rPr>
              <a:t>to embed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77"/>
              </a:rPr>
              <a:t>Feel free to</a:t>
            </a:r>
            <a:r>
              <a:rPr lang="en-SE" sz="2400" dirty="0">
                <a:latin typeface="Lato" panose="020F0502020204030203" pitchFamily="34" charset="77"/>
              </a:rPr>
              <a:t> upload your own video to your host of choice, but we will not have time to watch these in the presentations </a:t>
            </a:r>
            <a:r>
              <a:rPr lang="en-SE" sz="2400" dirty="0">
                <a:latin typeface="Lato" panose="020F0502020204030203" pitchFamily="34" charset="77"/>
                <a:sym typeface="Wingdings" pitchFamily="2" charset="2"/>
              </a:rPr>
              <a:t></a:t>
            </a:r>
            <a:endParaRPr lang="en-SE" sz="2400" dirty="0">
              <a:latin typeface="Lato" panose="020F0502020204030203" pitchFamily="34" charset="77"/>
            </a:endParaRPr>
          </a:p>
          <a:p>
            <a:pPr lvl="1">
              <a:lnSpc>
                <a:spcPct val="150000"/>
              </a:lnSpc>
            </a:pPr>
            <a:r>
              <a:rPr lang="en-SE" sz="2400" dirty="0">
                <a:latin typeface="Lato" panose="020F0502020204030203" pitchFamily="34" charset="77"/>
              </a:rPr>
              <a:t>2. Attribute the video or choose a license</a:t>
            </a:r>
          </a:p>
          <a:p>
            <a:pPr lvl="1">
              <a:lnSpc>
                <a:spcPct val="150000"/>
              </a:lnSpc>
            </a:pPr>
            <a:r>
              <a:rPr lang="en-SE" sz="2400" dirty="0">
                <a:latin typeface="Lato" panose="020F0502020204030203" pitchFamily="34" charset="77"/>
              </a:rPr>
              <a:t>3. Add your caption file!</a:t>
            </a:r>
          </a:p>
        </p:txBody>
      </p:sp>
    </p:spTree>
    <p:extLst>
      <p:ext uri="{BB962C8B-B14F-4D97-AF65-F5344CB8AC3E}">
        <p14:creationId xmlns:p14="http://schemas.microsoft.com/office/powerpoint/2010/main" val="74433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A5219-B0CC-1BC9-1506-856A80A10B87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5: Resource &amp; Reading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3F97-70A7-7B91-CE53-0D4334BABEAA}"/>
              </a:ext>
            </a:extLst>
          </p:cNvPr>
          <p:cNvSpPr txBox="1"/>
          <p:nvPr/>
        </p:nvSpPr>
        <p:spPr>
          <a:xfrm>
            <a:off x="1172496" y="1676400"/>
            <a:ext cx="9847007" cy="2339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Algorithms of Oppression  - Safiya Umoja Noble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Extended reading: An Intersectional Physics Identity Framework for Studying Physics Settings – Angela Johnson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Artificial Intelligence and Learning Futures - Stefan </a:t>
            </a:r>
            <a:r>
              <a:rPr lang="en-GB" sz="2000" dirty="0" err="1">
                <a:latin typeface="Lato" panose="020F0502020204030203" pitchFamily="34" charset="77"/>
              </a:rPr>
              <a:t>Popenici</a:t>
            </a:r>
            <a:endParaRPr lang="en-GB" sz="2000" dirty="0">
              <a:latin typeface="Lato" panose="020F0502020204030203" pitchFamily="34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  <a:hlinkClick r:id="rId3"/>
              </a:rPr>
              <a:t>Beyond the AI hype: balancing innovation and social responsibility </a:t>
            </a:r>
            <a:r>
              <a:rPr lang="en-GB" sz="2000" dirty="0">
                <a:latin typeface="Lato" panose="020F0502020204030203" pitchFamily="34" charset="77"/>
              </a:rPr>
              <a:t>- Virginia Dignum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89E27-76A4-42F6-68A3-56963E1B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773" y="6034349"/>
            <a:ext cx="2505434" cy="54439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B6DC-4220-51CE-7641-B35D09FA6D46}"/>
              </a:ext>
            </a:extLst>
          </p:cNvPr>
          <p:cNvCxnSpPr/>
          <p:nvPr/>
        </p:nvCxnSpPr>
        <p:spPr>
          <a:xfrm flipH="1">
            <a:off x="516194" y="6306544"/>
            <a:ext cx="8524567" cy="0"/>
          </a:xfrm>
          <a:prstGeom prst="line">
            <a:avLst/>
          </a:prstGeom>
          <a:ln w="28575">
            <a:solidFill>
              <a:srgbClr val="A8C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>
            <a:extLst>
              <a:ext uri="{FF2B5EF4-FFF2-40B4-BE49-F238E27FC236}">
                <a16:creationId xmlns:a16="http://schemas.microsoft.com/office/drawing/2014/main" id="{5AB521BF-2980-5E1B-995D-E73D3B4353C3}"/>
              </a:ext>
            </a:extLst>
          </p:cNvPr>
          <p:cNvSpPr/>
          <p:nvPr/>
        </p:nvSpPr>
        <p:spPr>
          <a:xfrm>
            <a:off x="10932388" y="-251909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98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What are video training materials?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842AF-26A7-AA3A-E2FB-1ECBB0E2DD81}"/>
              </a:ext>
            </a:extLst>
          </p:cNvPr>
          <p:cNvSpPr txBox="1"/>
          <p:nvPr/>
        </p:nvSpPr>
        <p:spPr>
          <a:xfrm>
            <a:off x="152400" y="813175"/>
            <a:ext cx="9084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latin typeface="Lato" panose="020F0502020204030203" pitchFamily="34" charset="77"/>
              </a:rPr>
              <a:t>Just like research data, </a:t>
            </a:r>
            <a:r>
              <a:rPr lang="sv-SE" sz="2400" dirty="0" err="1">
                <a:latin typeface="Lato" panose="020F0502020204030203" pitchFamily="34" charset="77"/>
              </a:rPr>
              <a:t>any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publicly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funded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 video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training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 material </a:t>
            </a:r>
            <a:r>
              <a:rPr lang="sv-SE" sz="2400" dirty="0" err="1">
                <a:latin typeface="Lato" panose="020F0502020204030203" pitchFamily="34" charset="77"/>
              </a:rPr>
              <a:t>should</a:t>
            </a:r>
            <a:r>
              <a:rPr lang="sv-SE" sz="2400" dirty="0">
                <a:latin typeface="Lato" panose="020F0502020204030203" pitchFamily="34" charset="77"/>
              </a:rPr>
              <a:t> be 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FAIR </a:t>
            </a:r>
            <a:r>
              <a:rPr lang="sv-SE" sz="2400" dirty="0">
                <a:latin typeface="Lato" panose="020F0502020204030203" pitchFamily="34" charset="77"/>
              </a:rPr>
              <a:t>to </a:t>
            </a:r>
            <a:r>
              <a:rPr lang="sv-SE" sz="2400" dirty="0" err="1">
                <a:latin typeface="Lato" panose="020F0502020204030203" pitchFamily="34" charset="77"/>
              </a:rPr>
              <a:t>enable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its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discovery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,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evaluation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 &amp; </a:t>
            </a:r>
            <a:r>
              <a:rPr lang="sv-SE" sz="2400" b="1" dirty="0" err="1">
                <a:solidFill>
                  <a:srgbClr val="FFC000"/>
                </a:solidFill>
                <a:latin typeface="Lato" panose="020F0502020204030203" pitchFamily="34" charset="77"/>
              </a:rPr>
              <a:t>reuse</a:t>
            </a:r>
            <a:r>
              <a:rPr lang="sv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B1D2BB-948B-6570-2839-E7CE94AF9CB2}"/>
              </a:ext>
            </a:extLst>
          </p:cNvPr>
          <p:cNvGrpSpPr/>
          <p:nvPr/>
        </p:nvGrpSpPr>
        <p:grpSpPr>
          <a:xfrm>
            <a:off x="10909800" y="-240264"/>
            <a:ext cx="1663200" cy="1396996"/>
            <a:chOff x="6401300" y="3848099"/>
            <a:chExt cx="1663200" cy="13969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9CE24E-E5C5-089C-45B8-B37977D323A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678624-F979-454D-21B3-1673EDB48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D8F63C-4C92-A8BC-4563-80850A3BF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6A856-24C4-52A1-8DEF-1FB73E4164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454A85-68FA-EAAF-3785-8FBC6D405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823333-7FCB-DD13-B167-B3EEE3E9A96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B8510D-2835-D661-84EA-06C85DC3E3CC}"/>
              </a:ext>
            </a:extLst>
          </p:cNvPr>
          <p:cNvGrpSpPr/>
          <p:nvPr/>
        </p:nvGrpSpPr>
        <p:grpSpPr>
          <a:xfrm>
            <a:off x="10909800" y="1323610"/>
            <a:ext cx="1663200" cy="1396996"/>
            <a:chOff x="6401300" y="3848099"/>
            <a:chExt cx="1663200" cy="13969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A91AA4-216D-E638-AA33-35B4720A7C1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5FC847-761F-4193-2540-5373B26ED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CCA38B-EF26-BF97-6E42-0A2C8AB05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249290-722A-255B-0033-AD23422A0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4F842C-AFD2-A588-9531-C728649611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7520D1-35FA-4CA5-C1EA-0421CEF7623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95959B-8982-BA3F-C157-F6775A302A25}"/>
              </a:ext>
            </a:extLst>
          </p:cNvPr>
          <p:cNvGrpSpPr/>
          <p:nvPr/>
        </p:nvGrpSpPr>
        <p:grpSpPr>
          <a:xfrm>
            <a:off x="9478488" y="553496"/>
            <a:ext cx="1663200" cy="1396996"/>
            <a:chOff x="6401300" y="3848099"/>
            <a:chExt cx="1663200" cy="139699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8A30DD-E36E-2A80-B24F-CCC988FFA5E0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50A41-EDE0-8746-2C49-3A644EFB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D5061D-87E8-66CE-D5A6-05E7F22B5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F54BE59-CE94-70C3-60C0-28A78A61A8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0E56D9-9E67-A15F-C7B0-84349E9D0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546846-354C-F1D7-F109-CFE698C7D2D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7E1A3C-0078-D564-E993-A5E788AE0E6D}"/>
              </a:ext>
            </a:extLst>
          </p:cNvPr>
          <p:cNvGrpSpPr/>
          <p:nvPr/>
        </p:nvGrpSpPr>
        <p:grpSpPr>
          <a:xfrm>
            <a:off x="6024557" y="2415479"/>
            <a:ext cx="1630224" cy="1630224"/>
            <a:chOff x="5076137" y="1919079"/>
            <a:chExt cx="1630224" cy="16302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CC000C-FBBC-3D85-848D-304F8741B203}"/>
                </a:ext>
              </a:extLst>
            </p:cNvPr>
            <p:cNvSpPr txBox="1"/>
            <p:nvPr/>
          </p:nvSpPr>
          <p:spPr>
            <a:xfrm>
              <a:off x="5076137" y="2526878"/>
              <a:ext cx="16302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Lato" panose="020F0502020204030203" pitchFamily="34" charset="77"/>
                </a:rPr>
                <a:t>Open lectures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C255652-E79C-FEE3-82AC-F8D87ADB3CF9}"/>
                </a:ext>
              </a:extLst>
            </p:cNvPr>
            <p:cNvSpPr/>
            <p:nvPr/>
          </p:nvSpPr>
          <p:spPr>
            <a:xfrm>
              <a:off x="5076137" y="1919079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5BB737C-6059-6E5E-5CFE-B512025D2176}"/>
                </a:ext>
              </a:extLst>
            </p:cNvPr>
            <p:cNvSpPr/>
            <p:nvPr/>
          </p:nvSpPr>
          <p:spPr>
            <a:xfrm>
              <a:off x="5995547" y="2118880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6379B7-AF04-D54E-3EF1-F7F605003C7E}"/>
              </a:ext>
            </a:extLst>
          </p:cNvPr>
          <p:cNvGrpSpPr/>
          <p:nvPr/>
        </p:nvGrpSpPr>
        <p:grpSpPr>
          <a:xfrm>
            <a:off x="3658782" y="3077992"/>
            <a:ext cx="1630224" cy="1630224"/>
            <a:chOff x="3658782" y="3077992"/>
            <a:chExt cx="1630224" cy="16302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80FE25-52D5-0E6B-96C5-4264EF233925}"/>
                </a:ext>
              </a:extLst>
            </p:cNvPr>
            <p:cNvSpPr txBox="1"/>
            <p:nvPr/>
          </p:nvSpPr>
          <p:spPr>
            <a:xfrm>
              <a:off x="3678935" y="3544453"/>
              <a:ext cx="15816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Zoom recordings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5AEE00-F43E-785B-A74F-BBD29D1E743A}"/>
                </a:ext>
              </a:extLst>
            </p:cNvPr>
            <p:cNvSpPr/>
            <p:nvPr/>
          </p:nvSpPr>
          <p:spPr>
            <a:xfrm>
              <a:off x="3658782" y="3077992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D4A1F2B-A6EE-7EA6-457B-E5955DDD634E}"/>
                </a:ext>
              </a:extLst>
            </p:cNvPr>
            <p:cNvSpPr/>
            <p:nvPr/>
          </p:nvSpPr>
          <p:spPr>
            <a:xfrm>
              <a:off x="4568172" y="3254240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3EC5D4-79CF-7E4B-8408-E1E9DE27EABF}"/>
              </a:ext>
            </a:extLst>
          </p:cNvPr>
          <p:cNvGrpSpPr/>
          <p:nvPr/>
        </p:nvGrpSpPr>
        <p:grpSpPr>
          <a:xfrm>
            <a:off x="7490291" y="1830754"/>
            <a:ext cx="1630224" cy="1630224"/>
            <a:chOff x="7858079" y="2016330"/>
            <a:chExt cx="1630224" cy="16302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E95CE9-A6B1-2665-6626-F5E43D70549A}"/>
                </a:ext>
              </a:extLst>
            </p:cNvPr>
            <p:cNvSpPr txBox="1"/>
            <p:nvPr/>
          </p:nvSpPr>
          <p:spPr>
            <a:xfrm>
              <a:off x="8112409" y="2655728"/>
              <a:ext cx="11501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Lato" panose="020F0502020204030203" pitchFamily="34" charset="77"/>
                </a:rPr>
                <a:t>Podcasts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895B17B-9EA5-7898-32C9-5D380597E228}"/>
                </a:ext>
              </a:extLst>
            </p:cNvPr>
            <p:cNvSpPr/>
            <p:nvPr/>
          </p:nvSpPr>
          <p:spPr>
            <a:xfrm>
              <a:off x="7858079" y="2016330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E6789B-8C37-6AC5-24B1-8A3875D4620E}"/>
                </a:ext>
              </a:extLst>
            </p:cNvPr>
            <p:cNvSpPr/>
            <p:nvPr/>
          </p:nvSpPr>
          <p:spPr>
            <a:xfrm>
              <a:off x="8783149" y="2187368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0EC181-0232-2E93-1709-24FEF0AC5061}"/>
              </a:ext>
            </a:extLst>
          </p:cNvPr>
          <p:cNvGrpSpPr/>
          <p:nvPr/>
        </p:nvGrpSpPr>
        <p:grpSpPr>
          <a:xfrm>
            <a:off x="9222236" y="2099202"/>
            <a:ext cx="1982862" cy="1630224"/>
            <a:chOff x="1006886" y="2087740"/>
            <a:chExt cx="1982862" cy="16302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F91F72-5E25-113C-4463-87C8CEF3B11E}"/>
                </a:ext>
              </a:extLst>
            </p:cNvPr>
            <p:cNvSpPr txBox="1"/>
            <p:nvPr/>
          </p:nvSpPr>
          <p:spPr>
            <a:xfrm>
              <a:off x="1006886" y="2558425"/>
              <a:ext cx="198286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Stock footage with reuse licenses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B647C4-F396-CDD2-33BA-B1689B2F616E}"/>
                </a:ext>
              </a:extLst>
            </p:cNvPr>
            <p:cNvSpPr/>
            <p:nvPr/>
          </p:nvSpPr>
          <p:spPr>
            <a:xfrm>
              <a:off x="1183205" y="2087740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6931BC7-EE3B-7A26-69FA-8A711AB5E5F7}"/>
                </a:ext>
              </a:extLst>
            </p:cNvPr>
            <p:cNvSpPr/>
            <p:nvPr/>
          </p:nvSpPr>
          <p:spPr>
            <a:xfrm>
              <a:off x="2112325" y="2270398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832BE8-66A9-371E-47C6-1CDD38C33EC3}"/>
              </a:ext>
            </a:extLst>
          </p:cNvPr>
          <p:cNvGrpSpPr/>
          <p:nvPr/>
        </p:nvGrpSpPr>
        <p:grpSpPr>
          <a:xfrm>
            <a:off x="1531379" y="3783959"/>
            <a:ext cx="1792908" cy="1630224"/>
            <a:chOff x="2307606" y="3731401"/>
            <a:chExt cx="1792908" cy="1630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F37F49-B65F-FC41-16B7-90D8423758A6}"/>
                </a:ext>
              </a:extLst>
            </p:cNvPr>
            <p:cNvSpPr txBox="1"/>
            <p:nvPr/>
          </p:nvSpPr>
          <p:spPr>
            <a:xfrm>
              <a:off x="2307606" y="4170679"/>
              <a:ext cx="179290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Screen recordings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8942A33-E541-F275-C15E-D18F10A1AF4B}"/>
                </a:ext>
              </a:extLst>
            </p:cNvPr>
            <p:cNvSpPr/>
            <p:nvPr/>
          </p:nvSpPr>
          <p:spPr>
            <a:xfrm>
              <a:off x="2388948" y="3731401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6FB1F19-75DD-C89D-6915-F212530057B9}"/>
                </a:ext>
              </a:extLst>
            </p:cNvPr>
            <p:cNvSpPr/>
            <p:nvPr/>
          </p:nvSpPr>
          <p:spPr>
            <a:xfrm>
              <a:off x="3319772" y="3913172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3485F05-E37A-EC9F-C279-F471A2E56AEA}"/>
              </a:ext>
            </a:extLst>
          </p:cNvPr>
          <p:cNvGrpSpPr/>
          <p:nvPr/>
        </p:nvGrpSpPr>
        <p:grpSpPr>
          <a:xfrm>
            <a:off x="514984" y="4817010"/>
            <a:ext cx="1630224" cy="1630224"/>
            <a:chOff x="2731515" y="5019503"/>
            <a:chExt cx="1630224" cy="16302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42E75F-FEAC-AEC8-A18F-5B8D663A7279}"/>
                </a:ext>
              </a:extLst>
            </p:cNvPr>
            <p:cNvSpPr txBox="1"/>
            <p:nvPr/>
          </p:nvSpPr>
          <p:spPr>
            <a:xfrm>
              <a:off x="2905691" y="5664025"/>
              <a:ext cx="1416164" cy="38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Lato" panose="020F0502020204030203" pitchFamily="34" charset="77"/>
                </a:rPr>
                <a:t>Voiceovers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CF89115-51BC-4296-1106-DAA9A3B230EC}"/>
                </a:ext>
              </a:extLst>
            </p:cNvPr>
            <p:cNvSpPr/>
            <p:nvPr/>
          </p:nvSpPr>
          <p:spPr>
            <a:xfrm>
              <a:off x="2731515" y="5019503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1F513AB-1BF2-261D-AC51-4E19C0F11978}"/>
                </a:ext>
              </a:extLst>
            </p:cNvPr>
            <p:cNvSpPr/>
            <p:nvPr/>
          </p:nvSpPr>
          <p:spPr>
            <a:xfrm>
              <a:off x="3643441" y="5250150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CD27EE8-39A0-38E4-F9A0-96C6EFD995EE}"/>
              </a:ext>
            </a:extLst>
          </p:cNvPr>
          <p:cNvGrpSpPr/>
          <p:nvPr/>
        </p:nvGrpSpPr>
        <p:grpSpPr>
          <a:xfrm>
            <a:off x="10402050" y="3478685"/>
            <a:ext cx="2134686" cy="1630224"/>
            <a:chOff x="9870106" y="3436437"/>
            <a:chExt cx="2134686" cy="16302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7DBFAB-DB2D-60FF-3F07-1483FCC31BEC}"/>
                </a:ext>
              </a:extLst>
            </p:cNvPr>
            <p:cNvSpPr txBox="1"/>
            <p:nvPr/>
          </p:nvSpPr>
          <p:spPr>
            <a:xfrm>
              <a:off x="9870106" y="3857802"/>
              <a:ext cx="213468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Webcam or smartphone footage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11AA5DB-2899-E1A0-2CAB-1BA9E6FC4FD6}"/>
                </a:ext>
              </a:extLst>
            </p:cNvPr>
            <p:cNvSpPr/>
            <p:nvPr/>
          </p:nvSpPr>
          <p:spPr>
            <a:xfrm>
              <a:off x="10094688" y="3436437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47AC3EA-90F7-F7E0-C016-EB88C9ED55C4}"/>
                </a:ext>
              </a:extLst>
            </p:cNvPr>
            <p:cNvSpPr/>
            <p:nvPr/>
          </p:nvSpPr>
          <p:spPr>
            <a:xfrm>
              <a:off x="11076145" y="3646554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EC50B1-40C6-264F-5647-C0253230D285}"/>
              </a:ext>
            </a:extLst>
          </p:cNvPr>
          <p:cNvGrpSpPr/>
          <p:nvPr/>
        </p:nvGrpSpPr>
        <p:grpSpPr>
          <a:xfrm>
            <a:off x="4915888" y="4817010"/>
            <a:ext cx="2226954" cy="1630224"/>
            <a:chOff x="4915888" y="4817010"/>
            <a:chExt cx="2226954" cy="16302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30DB0-7864-D3D4-73E7-2F9FFAD772B6}"/>
                </a:ext>
              </a:extLst>
            </p:cNvPr>
            <p:cNvSpPr txBox="1"/>
            <p:nvPr/>
          </p:nvSpPr>
          <p:spPr>
            <a:xfrm>
              <a:off x="4915888" y="5297262"/>
              <a:ext cx="2226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Powerpoint slideshows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BD94BE-915C-1AF6-AD2C-7F19F6FFF9B7}"/>
                </a:ext>
              </a:extLst>
            </p:cNvPr>
            <p:cNvSpPr/>
            <p:nvPr/>
          </p:nvSpPr>
          <p:spPr>
            <a:xfrm>
              <a:off x="5195028" y="4817010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8CB1E40-90B0-98DA-2340-90A5EBF39E21}"/>
                </a:ext>
              </a:extLst>
            </p:cNvPr>
            <p:cNvSpPr/>
            <p:nvPr/>
          </p:nvSpPr>
          <p:spPr>
            <a:xfrm>
              <a:off x="6124362" y="5019503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CDE2ED-3622-888E-B400-79B9D5A21CAF}"/>
              </a:ext>
            </a:extLst>
          </p:cNvPr>
          <p:cNvGrpSpPr/>
          <p:nvPr/>
        </p:nvGrpSpPr>
        <p:grpSpPr>
          <a:xfrm>
            <a:off x="9151161" y="5066962"/>
            <a:ext cx="1630224" cy="1630224"/>
            <a:chOff x="7159247" y="4531305"/>
            <a:chExt cx="1630224" cy="16302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EBB5C2-8FB1-7CB1-3601-951065BFD701}"/>
                </a:ext>
              </a:extLst>
            </p:cNvPr>
            <p:cNvSpPr txBox="1"/>
            <p:nvPr/>
          </p:nvSpPr>
          <p:spPr>
            <a:xfrm>
              <a:off x="7279726" y="5130692"/>
              <a:ext cx="14157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Lato" panose="020F0502020204030203" pitchFamily="34" charset="77"/>
                </a:rPr>
                <a:t>Livestreams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EDD1EAE-63EC-483F-5A75-4AC768FC7881}"/>
                </a:ext>
              </a:extLst>
            </p:cNvPr>
            <p:cNvSpPr/>
            <p:nvPr/>
          </p:nvSpPr>
          <p:spPr>
            <a:xfrm>
              <a:off x="7159247" y="4531305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ABF1061-BF37-44AC-A964-E01B92E438B0}"/>
                </a:ext>
              </a:extLst>
            </p:cNvPr>
            <p:cNvSpPr/>
            <p:nvPr/>
          </p:nvSpPr>
          <p:spPr>
            <a:xfrm>
              <a:off x="8112409" y="4738594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B19B968-83BB-2B6B-79EF-C8AFF549B968}"/>
              </a:ext>
            </a:extLst>
          </p:cNvPr>
          <p:cNvGrpSpPr/>
          <p:nvPr/>
        </p:nvGrpSpPr>
        <p:grpSpPr>
          <a:xfrm>
            <a:off x="7421982" y="3808060"/>
            <a:ext cx="1699828" cy="1630224"/>
            <a:chOff x="7986258" y="3355567"/>
            <a:chExt cx="1699828" cy="16302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A52371-4965-9755-A84E-B985A12180B9}"/>
                </a:ext>
              </a:extLst>
            </p:cNvPr>
            <p:cNvSpPr txBox="1"/>
            <p:nvPr/>
          </p:nvSpPr>
          <p:spPr>
            <a:xfrm>
              <a:off x="7986258" y="3787128"/>
              <a:ext cx="16998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Professional studio recordings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7A547C-B7FE-A3D5-95F0-054E3746EB03}"/>
                </a:ext>
              </a:extLst>
            </p:cNvPr>
            <p:cNvSpPr/>
            <p:nvPr/>
          </p:nvSpPr>
          <p:spPr>
            <a:xfrm>
              <a:off x="8032421" y="3355567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F3C3C-2AF6-195C-65F9-AAFEC2260047}"/>
                </a:ext>
              </a:extLst>
            </p:cNvPr>
            <p:cNvSpPr/>
            <p:nvPr/>
          </p:nvSpPr>
          <p:spPr>
            <a:xfrm>
              <a:off x="8947678" y="3594101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E250F8-1D62-B086-3123-B54613A57314}"/>
              </a:ext>
            </a:extLst>
          </p:cNvPr>
          <p:cNvGrpSpPr/>
          <p:nvPr/>
        </p:nvGrpSpPr>
        <p:grpSpPr>
          <a:xfrm>
            <a:off x="2854709" y="1927592"/>
            <a:ext cx="1630224" cy="1630224"/>
            <a:chOff x="3658782" y="3077992"/>
            <a:chExt cx="1630224" cy="16302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630B22-F517-8E43-6A14-B225DD0986FE}"/>
                </a:ext>
              </a:extLst>
            </p:cNvPr>
            <p:cNvSpPr txBox="1"/>
            <p:nvPr/>
          </p:nvSpPr>
          <p:spPr>
            <a:xfrm>
              <a:off x="3678935" y="3544453"/>
              <a:ext cx="15816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E" dirty="0">
                  <a:latin typeface="Lato" panose="020F0502020204030203" pitchFamily="34" charset="77"/>
                </a:rPr>
                <a:t>Recorded interviews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C2430A-718B-81A7-4B04-2ADA7ACC1168}"/>
                </a:ext>
              </a:extLst>
            </p:cNvPr>
            <p:cNvSpPr/>
            <p:nvPr/>
          </p:nvSpPr>
          <p:spPr>
            <a:xfrm>
              <a:off x="3658782" y="3077992"/>
              <a:ext cx="1630224" cy="1630224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C5740A4-418A-AEED-5584-CC0DB71D4208}"/>
                </a:ext>
              </a:extLst>
            </p:cNvPr>
            <p:cNvSpPr/>
            <p:nvPr/>
          </p:nvSpPr>
          <p:spPr>
            <a:xfrm>
              <a:off x="4568172" y="3254240"/>
              <a:ext cx="453710" cy="328067"/>
            </a:xfrm>
            <a:custGeom>
              <a:avLst/>
              <a:gdLst>
                <a:gd name="connsiteX0" fmla="*/ 0 w 453710"/>
                <a:gd name="connsiteY0" fmla="*/ 0 h 328067"/>
                <a:gd name="connsiteX1" fmla="*/ 157054 w 453710"/>
                <a:gd name="connsiteY1" fmla="*/ 31411 h 328067"/>
                <a:gd name="connsiteX2" fmla="*/ 328067 w 453710"/>
                <a:gd name="connsiteY2" fmla="*/ 136113 h 328067"/>
                <a:gd name="connsiteX3" fmla="*/ 415319 w 453710"/>
                <a:gd name="connsiteY3" fmla="*/ 244306 h 328067"/>
                <a:gd name="connsiteX4" fmla="*/ 453710 w 453710"/>
                <a:gd name="connsiteY4" fmla="*/ 328067 h 328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10" h="328067">
                  <a:moveTo>
                    <a:pt x="0" y="0"/>
                  </a:moveTo>
                  <a:cubicBezTo>
                    <a:pt x="51188" y="4363"/>
                    <a:pt x="102376" y="8726"/>
                    <a:pt x="157054" y="31411"/>
                  </a:cubicBezTo>
                  <a:cubicBezTo>
                    <a:pt x="211732" y="54096"/>
                    <a:pt x="285023" y="100631"/>
                    <a:pt x="328067" y="136113"/>
                  </a:cubicBezTo>
                  <a:cubicBezTo>
                    <a:pt x="371111" y="171595"/>
                    <a:pt x="394379" y="212314"/>
                    <a:pt x="415319" y="244306"/>
                  </a:cubicBezTo>
                  <a:cubicBezTo>
                    <a:pt x="436259" y="276298"/>
                    <a:pt x="444984" y="302182"/>
                    <a:pt x="453710" y="328067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429117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Why do we care about having FAIR videos?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842AF-26A7-AA3A-E2FB-1ECBB0E2DD81}"/>
              </a:ext>
            </a:extLst>
          </p:cNvPr>
          <p:cNvSpPr txBox="1"/>
          <p:nvPr/>
        </p:nvSpPr>
        <p:spPr>
          <a:xfrm>
            <a:off x="302904" y="661246"/>
            <a:ext cx="402779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000" dirty="0">
                <a:latin typeface="Lato" panose="020F0502020204030203" pitchFamily="34" charset="77"/>
              </a:rPr>
              <a:t>Video material…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latin typeface="Lato" panose="020F0502020204030203" pitchFamily="34" charset="77"/>
              </a:rPr>
              <a:t>assists in asynchronous learning by adding more dimensions to the learning experience</a:t>
            </a:r>
          </a:p>
          <a:p>
            <a:endParaRPr lang="en-SE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latin typeface="Lato" panose="020F0502020204030203" pitchFamily="34" charset="77"/>
              </a:rPr>
              <a:t>increases access to knowledge by removing location and time barriers to experts</a:t>
            </a:r>
          </a:p>
          <a:p>
            <a:endParaRPr lang="en-SE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a</a:t>
            </a:r>
            <a:r>
              <a:rPr lang="en-SE" sz="2000" dirty="0">
                <a:latin typeface="Lato" panose="020F0502020204030203" pitchFamily="34" charset="77"/>
              </a:rPr>
              <a:t>ssists synchronous learners in resurfacing their knowledge after the course is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latin typeface="Lato" panose="020F0502020204030203" pitchFamily="34" charset="77"/>
              </a:rPr>
              <a:t>links important context with knowledge being shared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E" sz="2000" dirty="0">
              <a:latin typeface="Lato" panose="020F05020202040302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m</a:t>
            </a:r>
            <a:r>
              <a:rPr lang="en-SE" sz="2000" dirty="0">
                <a:latin typeface="Lato" panose="020F0502020204030203" pitchFamily="34" charset="77"/>
              </a:rPr>
              <a:t>akes use of a primary communication media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3A3B4-B136-A426-0D82-10D99071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699" y="506435"/>
            <a:ext cx="7772400" cy="4202246"/>
          </a:xfrm>
          <a:prstGeom prst="rect">
            <a:avLst/>
          </a:prstGeom>
        </p:spPr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0C11DD3E-BEFA-86DC-50CA-C6A9227EBA43}"/>
              </a:ext>
            </a:extLst>
          </p:cNvPr>
          <p:cNvSpPr/>
          <p:nvPr/>
        </p:nvSpPr>
        <p:spPr>
          <a:xfrm>
            <a:off x="11068299" y="6193016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E69D9D-03F6-9873-F558-97BAB4B52764}"/>
              </a:ext>
            </a:extLst>
          </p:cNvPr>
          <p:cNvGrpSpPr/>
          <p:nvPr/>
        </p:nvGrpSpPr>
        <p:grpSpPr>
          <a:xfrm>
            <a:off x="11045711" y="4604461"/>
            <a:ext cx="1663200" cy="1396996"/>
            <a:chOff x="6401300" y="3848099"/>
            <a:chExt cx="1663200" cy="139699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A2BAEC9-74A3-EA8D-0E03-0ECC22A1552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187F1C-2280-2C07-F7F9-BE4A74991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0547B0-1014-2D56-1ED9-C16136C9A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7D0BEE-C44A-3B20-4ED4-FC56FE1A64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DD70B89-7837-77F0-2BAD-95BED5C0E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A2A90F-493F-4C08-0DBB-0B96A0AEAAF8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ED9556-B6CF-0DF0-C56A-6DDF4AD4E734}"/>
              </a:ext>
            </a:extLst>
          </p:cNvPr>
          <p:cNvGrpSpPr/>
          <p:nvPr/>
        </p:nvGrpSpPr>
        <p:grpSpPr>
          <a:xfrm>
            <a:off x="11045711" y="6168335"/>
            <a:ext cx="1663200" cy="1396996"/>
            <a:chOff x="6401300" y="3848099"/>
            <a:chExt cx="1663200" cy="1396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577517-D652-885C-084B-981003E29F0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0ED663B-1396-7E2F-AA31-8CFD739B0F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E7FB9E-6282-9FCA-0F25-A09526F24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882CD8-1570-ECF5-7F78-AC54CCB668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3D8D73-6CA6-7F07-653F-980E7224D8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8120E7-A718-CA45-E955-4F5BAF6F4863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C7D7DB-03C5-0D65-4D7F-306FBAB833C7}"/>
              </a:ext>
            </a:extLst>
          </p:cNvPr>
          <p:cNvGrpSpPr/>
          <p:nvPr/>
        </p:nvGrpSpPr>
        <p:grpSpPr>
          <a:xfrm>
            <a:off x="9614399" y="5398221"/>
            <a:ext cx="1663200" cy="1396996"/>
            <a:chOff x="6401300" y="3848099"/>
            <a:chExt cx="1663200" cy="139699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F7FF8B-5DC5-DAEC-2C0E-0C2625BF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8226BF6-06D7-873E-3ECD-FD1DBFA9D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A5C742-D41E-69D6-D68B-02D31EFB7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151BB4D-D760-CDD1-C5B5-405BDD0407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0B4D02-205A-CB5F-67CF-5B6A551155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510644-4EF7-CEFA-38FF-F86FE948A943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EC944FC-A2C1-09B1-C0E7-EF529F023177}"/>
              </a:ext>
            </a:extLst>
          </p:cNvPr>
          <p:cNvSpPr txBox="1"/>
          <p:nvPr/>
        </p:nvSpPr>
        <p:spPr>
          <a:xfrm>
            <a:off x="5476091" y="5405328"/>
            <a:ext cx="4027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E" sz="2400" dirty="0">
                <a:latin typeface="Lato" panose="020F0502020204030203" pitchFamily="34" charset="77"/>
              </a:rPr>
              <a:t>Video media is a great tool for </a:t>
            </a:r>
            <a:r>
              <a:rPr lang="en-SE" sz="2400" b="1" dirty="0">
                <a:solidFill>
                  <a:srgbClr val="FFC000"/>
                </a:solidFill>
                <a:latin typeface="Lato" panose="020F0502020204030203" pitchFamily="34" charset="77"/>
              </a:rPr>
              <a:t>enhancing &amp; contextualizing learning</a:t>
            </a:r>
            <a:r>
              <a:rPr lang="en-SE" sz="2400" dirty="0">
                <a:latin typeface="Lato" panose="020F0502020204030203" pitchFamily="34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6371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B9F40D-3286-E9BF-AAAF-2DAC606E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221" y="1195796"/>
            <a:ext cx="3574123" cy="4468225"/>
          </a:xfrm>
          <a:prstGeom prst="rect">
            <a:avLst/>
          </a:prstGeom>
        </p:spPr>
      </p:pic>
      <p:sp>
        <p:nvSpPr>
          <p:cNvPr id="44" name="Hexagon 43">
            <a:extLst>
              <a:ext uri="{FF2B5EF4-FFF2-40B4-BE49-F238E27FC236}">
                <a16:creationId xmlns:a16="http://schemas.microsoft.com/office/drawing/2014/main" id="{5AB521BF-2980-5E1B-995D-E73D3B4353C3}"/>
              </a:ext>
            </a:extLst>
          </p:cNvPr>
          <p:cNvSpPr/>
          <p:nvPr/>
        </p:nvSpPr>
        <p:spPr>
          <a:xfrm>
            <a:off x="11070937" y="-944643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987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Why do we care about having FAIR videos?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B1D2BB-948B-6570-2839-E7CE94AF9CB2}"/>
              </a:ext>
            </a:extLst>
          </p:cNvPr>
          <p:cNvGrpSpPr/>
          <p:nvPr/>
        </p:nvGrpSpPr>
        <p:grpSpPr>
          <a:xfrm>
            <a:off x="11048349" y="-932998"/>
            <a:ext cx="1663200" cy="1396996"/>
            <a:chOff x="6401300" y="3848099"/>
            <a:chExt cx="1663200" cy="13969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9CE24E-E5C5-089C-45B8-B37977D323A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678624-F979-454D-21B3-1673EDB48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D8F63C-4C92-A8BC-4563-80850A3BF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6A856-24C4-52A1-8DEF-1FB73E4164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454A85-68FA-EAAF-3785-8FBC6D405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823333-7FCB-DD13-B167-B3EEE3E9A96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B8510D-2835-D661-84EA-06C85DC3E3CC}"/>
              </a:ext>
            </a:extLst>
          </p:cNvPr>
          <p:cNvGrpSpPr/>
          <p:nvPr/>
        </p:nvGrpSpPr>
        <p:grpSpPr>
          <a:xfrm>
            <a:off x="11048349" y="630876"/>
            <a:ext cx="1663200" cy="1396996"/>
            <a:chOff x="6401300" y="3848099"/>
            <a:chExt cx="1663200" cy="13969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A91AA4-216D-E638-AA33-35B4720A7C1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5FC847-761F-4193-2540-5373B26ED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CCA38B-EF26-BF97-6E42-0A2C8AB05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249290-722A-255B-0033-AD23422A0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4F842C-AFD2-A588-9531-C728649611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7520D1-35FA-4CA5-C1EA-0421CEF76232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95959B-8982-BA3F-C157-F6775A302A25}"/>
              </a:ext>
            </a:extLst>
          </p:cNvPr>
          <p:cNvGrpSpPr/>
          <p:nvPr/>
        </p:nvGrpSpPr>
        <p:grpSpPr>
          <a:xfrm>
            <a:off x="9617037" y="-139238"/>
            <a:ext cx="1663200" cy="1396996"/>
            <a:chOff x="6401300" y="3848099"/>
            <a:chExt cx="1663200" cy="139699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8A30DD-E36E-2A80-B24F-CCC988FFA5E0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450A41-EDE0-8746-2C49-3A644EFBF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D5061D-87E8-66CE-D5A6-05E7F22B5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F54BE59-CE94-70C3-60C0-28A78A61A8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0E56D9-9E67-A15F-C7B0-84349E9D0D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546846-354C-F1D7-F109-CFE698C7D2D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B5EACE-B0CF-3C51-21F1-6C4F89171B41}"/>
              </a:ext>
            </a:extLst>
          </p:cNvPr>
          <p:cNvSpPr txBox="1"/>
          <p:nvPr/>
        </p:nvSpPr>
        <p:spPr>
          <a:xfrm>
            <a:off x="276588" y="486714"/>
            <a:ext cx="652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ato" panose="020F0502020204030203" pitchFamily="34" charset="77"/>
              </a:rPr>
              <a:t>video c</a:t>
            </a:r>
            <a:r>
              <a:rPr lang="en-SE" sz="2800" dirty="0">
                <a:latin typeface="Lato" panose="020F0502020204030203" pitchFamily="34" charset="77"/>
              </a:rPr>
              <a:t>ontent </a:t>
            </a:r>
            <a:r>
              <a:rPr lang="en-SE" sz="28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≠ </a:t>
            </a:r>
            <a:r>
              <a:rPr lang="en-SE" sz="2800" dirty="0">
                <a:latin typeface="Lato" panose="020F0502020204030203" pitchFamily="34" charset="77"/>
              </a:rPr>
              <a:t>learning material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B2F7A-2D82-0C6B-59B6-4245CDD33155}"/>
              </a:ext>
            </a:extLst>
          </p:cNvPr>
          <p:cNvSpPr txBox="1"/>
          <p:nvPr/>
        </p:nvSpPr>
        <p:spPr>
          <a:xfrm>
            <a:off x="276588" y="1117161"/>
            <a:ext cx="652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>
                <a:latin typeface="Lato" panose="020F0502020204030203" pitchFamily="34" charset="77"/>
              </a:rPr>
              <a:t>however</a:t>
            </a:r>
            <a:r>
              <a:rPr lang="sv-SE" sz="2800" dirty="0">
                <a:latin typeface="Lato" panose="020F0502020204030203" pitchFamily="34" charset="77"/>
              </a:rPr>
              <a:t>…</a:t>
            </a:r>
            <a:endParaRPr lang="en-SE" sz="2800" dirty="0">
              <a:latin typeface="Lato" panose="020F050202020403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5F8FC-6E2B-44A1-D30D-555BFAD0A4EA}"/>
              </a:ext>
            </a:extLst>
          </p:cNvPr>
          <p:cNvSpPr txBox="1"/>
          <p:nvPr/>
        </p:nvSpPr>
        <p:spPr>
          <a:xfrm>
            <a:off x="7371121" y="5811624"/>
            <a:ext cx="4544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Lato" panose="020F0502020204030203" pitchFamily="34" charset="77"/>
              </a:rPr>
              <a:t>Your video learning material will exist within the content cloud</a:t>
            </a:r>
            <a:endParaRPr lang="en-SE" sz="2400" dirty="0">
              <a:latin typeface="Lato" panose="020F050202020403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BBAF6E-E997-18E0-9035-453DD205DA77}"/>
              </a:ext>
            </a:extLst>
          </p:cNvPr>
          <p:cNvSpPr txBox="1"/>
          <p:nvPr/>
        </p:nvSpPr>
        <p:spPr>
          <a:xfrm>
            <a:off x="7847742" y="1555689"/>
            <a:ext cx="322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(Actual picture of </a:t>
            </a:r>
            <a:r>
              <a:rPr lang="en-SE" dirty="0">
                <a:solidFill>
                  <a:schemeClr val="bg1"/>
                </a:solidFill>
              </a:rPr>
              <a:t>a person nagivating the content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DDDF8-3037-D583-E5C7-762E61B9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3" y="1747608"/>
            <a:ext cx="64643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C9CA6DD-3AD9-F79D-1F12-77CE7C259122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Why do we care about having FAIR videos?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60829-FC86-5227-E921-ABFC69667760}"/>
              </a:ext>
            </a:extLst>
          </p:cNvPr>
          <p:cNvSpPr txBox="1"/>
          <p:nvPr/>
        </p:nvSpPr>
        <p:spPr>
          <a:xfrm>
            <a:off x="22112" y="477594"/>
            <a:ext cx="652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Lato" panose="020F0502020204030203" pitchFamily="34" charset="77"/>
              </a:rPr>
              <a:t>if video c</a:t>
            </a:r>
            <a:r>
              <a:rPr lang="en-SE" sz="2800" dirty="0">
                <a:latin typeface="Lato" panose="020F0502020204030203" pitchFamily="34" charset="77"/>
              </a:rPr>
              <a:t>ontent </a:t>
            </a:r>
            <a:r>
              <a:rPr lang="en-SE" sz="2800" b="0" i="0" u="none" strike="noStrike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≠</a:t>
            </a:r>
            <a:r>
              <a:rPr lang="en-SE" sz="2800" dirty="0">
                <a:latin typeface="Lato" panose="020F0502020204030203" pitchFamily="34" charset="77"/>
              </a:rPr>
              <a:t> learning material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2FF368F-E46C-4A10-906B-3E61BB37ECF0}"/>
              </a:ext>
            </a:extLst>
          </p:cNvPr>
          <p:cNvSpPr/>
          <p:nvPr/>
        </p:nvSpPr>
        <p:spPr>
          <a:xfrm>
            <a:off x="95500" y="6708937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551F30-4A90-C95D-D89D-64AB3C6859A1}"/>
              </a:ext>
            </a:extLst>
          </p:cNvPr>
          <p:cNvGrpSpPr/>
          <p:nvPr/>
        </p:nvGrpSpPr>
        <p:grpSpPr>
          <a:xfrm>
            <a:off x="72912" y="5120382"/>
            <a:ext cx="1663200" cy="1396996"/>
            <a:chOff x="6401300" y="3848099"/>
            <a:chExt cx="1663200" cy="139699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01F484-DA77-B114-FF41-FA2219355CEE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83364-7F50-B674-CB4D-651186353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73053CE-BDA1-0392-0288-089E97494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8A4981F-7B2B-07ED-CAC2-2C28E3B48B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05DF887-565C-E640-7B0E-479803FD1C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47696C-494B-42AD-BF0A-A9A54205A257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AEBF8B-EDC2-3F61-5870-E5C4B8F9169A}"/>
              </a:ext>
            </a:extLst>
          </p:cNvPr>
          <p:cNvGrpSpPr/>
          <p:nvPr/>
        </p:nvGrpSpPr>
        <p:grpSpPr>
          <a:xfrm>
            <a:off x="72912" y="6684256"/>
            <a:ext cx="1663200" cy="1396996"/>
            <a:chOff x="6401300" y="3848099"/>
            <a:chExt cx="1663200" cy="139699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C38F44-2A09-D545-2F2C-75F4373B3B5F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5F9236-C147-FFB9-F91D-676C26592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F74719-37FF-AA79-1F5B-308678584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AAE781-D1FD-7B60-E755-0ECF7CA994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EF316B3-7373-BD18-B4D9-D57A65EDE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0F8766-7F56-A7CD-019C-D631AA3BDD2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D5D017-827B-EF1E-8FD4-6414E972C818}"/>
              </a:ext>
            </a:extLst>
          </p:cNvPr>
          <p:cNvGrpSpPr/>
          <p:nvPr/>
        </p:nvGrpSpPr>
        <p:grpSpPr>
          <a:xfrm>
            <a:off x="-1358400" y="5914142"/>
            <a:ext cx="1663200" cy="1396996"/>
            <a:chOff x="6401300" y="3848099"/>
            <a:chExt cx="1663200" cy="139699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AD9D6-0CA9-FF24-B462-10726E49AA2B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E4D13DA-A153-3067-6076-CCBA82EFC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187AAD-4B2C-EA04-F740-2B6F973CC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C01438-2A03-CEAF-DA32-73EF168FC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33AE15-4D2D-7BAE-864F-424A30A95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93B652-BF9C-E4F3-CDA7-B790BFFD175F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0D5699-678A-2471-32BF-4C36F099BE70}"/>
              </a:ext>
            </a:extLst>
          </p:cNvPr>
          <p:cNvSpPr txBox="1"/>
          <p:nvPr/>
        </p:nvSpPr>
        <p:spPr>
          <a:xfrm>
            <a:off x="1956439" y="5088398"/>
            <a:ext cx="5473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latin typeface="Lato" panose="020F0502020204030203" pitchFamily="34" charset="77"/>
              </a:rPr>
              <a:t>Video learning materials need </a:t>
            </a:r>
            <a:r>
              <a:rPr lang="en-SE" sz="2400" b="1" dirty="0">
                <a:solidFill>
                  <a:srgbClr val="92D050"/>
                </a:solidFill>
                <a:latin typeface="Lato" panose="020F0502020204030203" pitchFamily="34" charset="77"/>
              </a:rPr>
              <a:t>FAIR metadata</a:t>
            </a:r>
            <a:r>
              <a:rPr lang="en-SE" sz="2400" dirty="0">
                <a:latin typeface="Lato" panose="020F0502020204030203" pitchFamily="34" charset="77"/>
              </a:rPr>
              <a:t> to place them in the appropriate </a:t>
            </a:r>
            <a:r>
              <a:rPr lang="en-SE" sz="2400" b="1" dirty="0">
                <a:solidFill>
                  <a:srgbClr val="92D050"/>
                </a:solidFill>
                <a:latin typeface="Lato" panose="020F0502020204030203" pitchFamily="34" charset="77"/>
              </a:rPr>
              <a:t>context</a:t>
            </a:r>
            <a:r>
              <a:rPr lang="en-SE" sz="2400" dirty="0">
                <a:latin typeface="Lato" panose="020F0502020204030203" pitchFamily="34" charset="77"/>
              </a:rPr>
              <a:t> to be understood by </a:t>
            </a:r>
            <a:r>
              <a:rPr lang="en-SE" sz="2400" b="1" dirty="0">
                <a:solidFill>
                  <a:srgbClr val="92D050"/>
                </a:solidFill>
                <a:latin typeface="Lato" panose="020F0502020204030203" pitchFamily="34" charset="77"/>
              </a:rPr>
              <a:t>both humans and machines</a:t>
            </a:r>
            <a:r>
              <a:rPr lang="en-SE" sz="2400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F5CA3-77CB-2754-39BE-EDB100462752}"/>
              </a:ext>
            </a:extLst>
          </p:cNvPr>
          <p:cNvSpPr txBox="1"/>
          <p:nvPr/>
        </p:nvSpPr>
        <p:spPr>
          <a:xfrm>
            <a:off x="22112" y="1005595"/>
            <a:ext cx="652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>
                <a:latin typeface="Lato" panose="020F0502020204030203" pitchFamily="34" charset="77"/>
              </a:rPr>
              <a:t>what’s</a:t>
            </a:r>
            <a:r>
              <a:rPr lang="sv-SE" sz="2800" dirty="0">
                <a:latin typeface="Lato" panose="020F0502020204030203" pitchFamily="34" charset="77"/>
              </a:rPr>
              <a:t> the </a:t>
            </a:r>
            <a:r>
              <a:rPr lang="sv-SE" sz="2800" dirty="0" err="1">
                <a:latin typeface="Lato" panose="020F0502020204030203" pitchFamily="34" charset="77"/>
              </a:rPr>
              <a:t>difference</a:t>
            </a:r>
            <a:r>
              <a:rPr lang="sv-SE" sz="2800" dirty="0">
                <a:latin typeface="Lato" panose="020F0502020204030203" pitchFamily="34" charset="77"/>
              </a:rPr>
              <a:t>?</a:t>
            </a:r>
            <a:endParaRPr lang="en-SE" sz="2800" dirty="0">
              <a:latin typeface="Lato" panose="020F0502020204030203" pitchFamily="34" charset="77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7EA792E-A4BB-9607-2267-98EC93F37E2A}"/>
              </a:ext>
            </a:extLst>
          </p:cNvPr>
          <p:cNvGrpSpPr/>
          <p:nvPr/>
        </p:nvGrpSpPr>
        <p:grpSpPr>
          <a:xfrm>
            <a:off x="877821" y="2098229"/>
            <a:ext cx="3971937" cy="2594710"/>
            <a:chOff x="800100" y="2171700"/>
            <a:chExt cx="3971937" cy="25947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16C096-4ACD-1B07-8E18-9C0A5AF8C3DE}"/>
                </a:ext>
              </a:extLst>
            </p:cNvPr>
            <p:cNvGrpSpPr/>
            <p:nvPr/>
          </p:nvGrpSpPr>
          <p:grpSpPr>
            <a:xfrm>
              <a:off x="800100" y="2171700"/>
              <a:ext cx="3397250" cy="2120900"/>
              <a:chOff x="1447800" y="1130300"/>
              <a:chExt cx="3397250" cy="2120900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CB3E5CF-F1DE-3F2F-4B02-473CCE86B661}"/>
                  </a:ext>
                </a:extLst>
              </p:cNvPr>
              <p:cNvSpPr/>
              <p:nvPr/>
            </p:nvSpPr>
            <p:spPr>
              <a:xfrm>
                <a:off x="1447800" y="1130300"/>
                <a:ext cx="3238500" cy="21209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 dirty="0">
                  <a:latin typeface="Lato" panose="020F0502020204030203" pitchFamily="34" charset="7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026BD-071B-4051-71E1-580CCDC54650}"/>
                  </a:ext>
                </a:extLst>
              </p:cNvPr>
              <p:cNvSpPr txBox="1"/>
              <p:nvPr/>
            </p:nvSpPr>
            <p:spPr>
              <a:xfrm>
                <a:off x="1758950" y="1500172"/>
                <a:ext cx="30861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E" dirty="0">
                    <a:latin typeface="Lato" panose="020F0502020204030203" pitchFamily="34" charset="77"/>
                  </a:rPr>
                  <a:t>Zoom recording of my amazing lecture!!!!</a:t>
                </a:r>
              </a:p>
              <a:p>
                <a:endParaRPr lang="en-SE" dirty="0">
                  <a:latin typeface="Lato" panose="020F0502020204030203" pitchFamily="34" charset="77"/>
                </a:endParaRPr>
              </a:p>
              <a:p>
                <a:r>
                  <a:rPr lang="en-GB" dirty="0">
                    <a:latin typeface="Lato" panose="020F0502020204030203" pitchFamily="34" charset="77"/>
                  </a:rPr>
                  <a:t>L</a:t>
                </a:r>
                <a:r>
                  <a:rPr lang="en-SE" dirty="0">
                    <a:latin typeface="Lato" panose="020F0502020204030203" pitchFamily="34" charset="77"/>
                  </a:rPr>
                  <a:t>ike and subscribe :D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C468CC-8383-BE36-A472-05B2F46152A7}"/>
                </a:ext>
              </a:extLst>
            </p:cNvPr>
            <p:cNvSpPr txBox="1"/>
            <p:nvPr/>
          </p:nvSpPr>
          <p:spPr>
            <a:xfrm>
              <a:off x="1241437" y="4382135"/>
              <a:ext cx="353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latin typeface="Lato" panose="020F0502020204030203" pitchFamily="34" charset="77"/>
                </a:rPr>
                <a:t>Cool science guy</a:t>
              </a:r>
              <a:endParaRPr lang="en-SE" sz="1600" b="1" dirty="0">
                <a:latin typeface="Lato" panose="020F0502020204030203" pitchFamily="34" charset="77"/>
              </a:endParaRPr>
            </a:p>
          </p:txBody>
        </p:sp>
        <p:sp>
          <p:nvSpPr>
            <p:cNvPr id="50" name="Right Triangle 49">
              <a:extLst>
                <a:ext uri="{FF2B5EF4-FFF2-40B4-BE49-F238E27FC236}">
                  <a16:creationId xmlns:a16="http://schemas.microsoft.com/office/drawing/2014/main" id="{9916CD0E-8C97-854F-0C94-C9F8F8C86C7F}"/>
                </a:ext>
              </a:extLst>
            </p:cNvPr>
            <p:cNvSpPr/>
            <p:nvPr/>
          </p:nvSpPr>
          <p:spPr>
            <a:xfrm rot="13437557">
              <a:off x="2104118" y="2947166"/>
              <a:ext cx="406692" cy="415164"/>
            </a:xfrm>
            <a:prstGeom prst="rtTriangle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3BF4122-C571-2A8C-E90D-1434E4B232E8}"/>
                </a:ext>
              </a:extLst>
            </p:cNvPr>
            <p:cNvSpPr/>
            <p:nvPr/>
          </p:nvSpPr>
          <p:spPr>
            <a:xfrm>
              <a:off x="873137" y="4369889"/>
              <a:ext cx="368300" cy="3683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sz="9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F7DE8B-8931-21C2-E3B3-3047322E1F75}"/>
                </a:ext>
              </a:extLst>
            </p:cNvPr>
            <p:cNvSpPr txBox="1"/>
            <p:nvPr/>
          </p:nvSpPr>
          <p:spPr>
            <a:xfrm>
              <a:off x="873137" y="4304745"/>
              <a:ext cx="406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2400" dirty="0">
                  <a:solidFill>
                    <a:schemeClr val="bg1"/>
                  </a:solidFill>
                </a:rPr>
                <a:t>IL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92BFE17-723E-37CA-9FE6-B142389885FB}"/>
              </a:ext>
            </a:extLst>
          </p:cNvPr>
          <p:cNvGrpSpPr/>
          <p:nvPr/>
        </p:nvGrpSpPr>
        <p:grpSpPr>
          <a:xfrm>
            <a:off x="5549900" y="554371"/>
            <a:ext cx="6425223" cy="6241399"/>
            <a:chOff x="5549900" y="607123"/>
            <a:chExt cx="6425223" cy="62413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B74DF4-6EC9-79F5-D9D2-C233409FB759}"/>
                </a:ext>
              </a:extLst>
            </p:cNvPr>
            <p:cNvGrpSpPr/>
            <p:nvPr/>
          </p:nvGrpSpPr>
          <p:grpSpPr>
            <a:xfrm>
              <a:off x="8026400" y="2171700"/>
              <a:ext cx="3238500" cy="2120900"/>
              <a:chOff x="1447800" y="1130300"/>
              <a:chExt cx="3238500" cy="212090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F123C14-1042-7FCA-E7C3-E98FB4C49069}"/>
                  </a:ext>
                </a:extLst>
              </p:cNvPr>
              <p:cNvSpPr/>
              <p:nvPr/>
            </p:nvSpPr>
            <p:spPr>
              <a:xfrm>
                <a:off x="1447800" y="1130300"/>
                <a:ext cx="3238500" cy="21209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 dirty="0">
                  <a:latin typeface="Lato" panose="020F0502020204030203" pitchFamily="34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C0555B-D452-B484-4F77-E276C2610EAE}"/>
                  </a:ext>
                </a:extLst>
              </p:cNvPr>
              <p:cNvSpPr txBox="1"/>
              <p:nvPr/>
            </p:nvSpPr>
            <p:spPr>
              <a:xfrm>
                <a:off x="1600200" y="1581666"/>
                <a:ext cx="30861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dirty="0" err="1">
                    <a:latin typeface="Lato" panose="020F0502020204030203" pitchFamily="34" charset="77"/>
                  </a:rPr>
                  <a:t>Explanation</a:t>
                </a:r>
                <a:r>
                  <a:rPr lang="sv-SE" dirty="0">
                    <a:latin typeface="Lato" panose="020F0502020204030203" pitchFamily="34" charset="77"/>
                  </a:rPr>
                  <a:t> </a:t>
                </a:r>
                <a:r>
                  <a:rPr lang="sv-SE" dirty="0" err="1">
                    <a:latin typeface="Lato" panose="020F0502020204030203" pitchFamily="34" charset="77"/>
                  </a:rPr>
                  <a:t>of</a:t>
                </a:r>
                <a:r>
                  <a:rPr lang="sv-SE" dirty="0">
                    <a:latin typeface="Lato" panose="020F0502020204030203" pitchFamily="34" charset="77"/>
                  </a:rPr>
                  <a:t> </a:t>
                </a:r>
                <a:r>
                  <a:rPr lang="sv-SE" dirty="0" err="1">
                    <a:latin typeface="Lato" panose="020F0502020204030203" pitchFamily="34" charset="77"/>
                  </a:rPr>
                  <a:t>how</a:t>
                </a:r>
                <a:r>
                  <a:rPr lang="sv-SE" dirty="0">
                    <a:latin typeface="Lato" panose="020F0502020204030203" pitchFamily="34" charset="77"/>
                  </a:rPr>
                  <a:t> stress </a:t>
                </a:r>
                <a:r>
                  <a:rPr lang="sv-SE" dirty="0" err="1">
                    <a:latin typeface="Lato" panose="020F0502020204030203" pitchFamily="34" charset="77"/>
                  </a:rPr>
                  <a:t>influences</a:t>
                </a:r>
                <a:r>
                  <a:rPr lang="sv-SE" dirty="0">
                    <a:latin typeface="Lato" panose="020F0502020204030203" pitchFamily="34" charset="77"/>
                  </a:rPr>
                  <a:t> protein </a:t>
                </a:r>
                <a:r>
                  <a:rPr lang="sv-SE" dirty="0" err="1">
                    <a:latin typeface="Lato" panose="020F0502020204030203" pitchFamily="34" charset="77"/>
                  </a:rPr>
                  <a:t>folding</a:t>
                </a:r>
                <a:r>
                  <a:rPr lang="sv-SE" dirty="0">
                    <a:latin typeface="Lato" panose="020F0502020204030203" pitchFamily="34" charset="77"/>
                  </a:rPr>
                  <a:t> by a PhD </a:t>
                </a:r>
                <a:r>
                  <a:rPr lang="sv-SE" dirty="0" err="1">
                    <a:latin typeface="Lato" panose="020F0502020204030203" pitchFamily="34" charset="77"/>
                  </a:rPr>
                  <a:t>who</a:t>
                </a:r>
                <a:r>
                  <a:rPr lang="sv-SE" dirty="0">
                    <a:latin typeface="Lato" panose="020F0502020204030203" pitchFamily="34" charset="77"/>
                  </a:rPr>
                  <a:t> </a:t>
                </a:r>
                <a:r>
                  <a:rPr lang="sv-SE" dirty="0" err="1">
                    <a:latin typeface="Lato" panose="020F0502020204030203" pitchFamily="34" charset="77"/>
                  </a:rPr>
                  <a:t>studied</a:t>
                </a:r>
                <a:r>
                  <a:rPr lang="sv-SE" dirty="0">
                    <a:latin typeface="Lato" panose="020F0502020204030203" pitchFamily="34" charset="77"/>
                  </a:rPr>
                  <a:t> it in a </a:t>
                </a:r>
                <a:r>
                  <a:rPr lang="sv-SE" dirty="0" err="1">
                    <a:latin typeface="Lato" panose="020F0502020204030203" pitchFamily="34" charset="77"/>
                  </a:rPr>
                  <a:t>lab</a:t>
                </a:r>
                <a:r>
                  <a:rPr lang="sv-SE" dirty="0">
                    <a:latin typeface="Lato" panose="020F0502020204030203" pitchFamily="34" charset="77"/>
                  </a:rPr>
                  <a:t> for 5 </a:t>
                </a:r>
                <a:r>
                  <a:rPr lang="sv-SE" dirty="0" err="1">
                    <a:latin typeface="Lato" panose="020F0502020204030203" pitchFamily="34" charset="77"/>
                  </a:rPr>
                  <a:t>years</a:t>
                </a:r>
                <a:endParaRPr lang="en-SE" dirty="0">
                  <a:latin typeface="Lato" panose="020F0502020204030203" pitchFamily="34" charset="77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76ED74-568A-3605-DF12-EFE26B12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5392" y="3811334"/>
              <a:ext cx="1074420" cy="3693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0C301C-AAC9-9450-389C-AC2C8739BF8F}"/>
                </a:ext>
              </a:extLst>
            </p:cNvPr>
            <p:cNvSpPr txBox="1"/>
            <p:nvPr/>
          </p:nvSpPr>
          <p:spPr>
            <a:xfrm>
              <a:off x="8086956" y="4786419"/>
              <a:ext cx="363893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Lato" panose="020F0502020204030203" pitchFamily="34" charset="77"/>
                </a:rPr>
                <a:t>D</a:t>
              </a:r>
              <a:r>
                <a:rPr lang="en-SE" sz="1600" dirty="0">
                  <a:latin typeface="Lato" panose="020F0502020204030203" pitchFamily="34" charset="77"/>
                </a:rPr>
                <a:t>oi: xxx</a:t>
              </a:r>
            </a:p>
            <a:p>
              <a:r>
                <a:rPr lang="en-SE" sz="1600" dirty="0">
                  <a:latin typeface="Lato" panose="020F0502020204030203" pitchFamily="34" charset="77"/>
                </a:rPr>
                <a:t>Author: Cool science guy</a:t>
              </a:r>
            </a:p>
            <a:p>
              <a:endParaRPr lang="en-SE" sz="1600" dirty="0">
                <a:latin typeface="Lato" panose="020F0502020204030203" pitchFamily="34" charset="77"/>
              </a:endParaRPr>
            </a:p>
            <a:p>
              <a:r>
                <a:rPr lang="en-SE" sz="1600" dirty="0">
                  <a:latin typeface="Lato" panose="020F0502020204030203" pitchFamily="34" charset="77"/>
                </a:rPr>
                <a:t>Transcript:</a:t>
              </a:r>
            </a:p>
            <a:p>
              <a:r>
                <a:rPr lang="en-GB" sz="1600" dirty="0">
                  <a:latin typeface="Lato" panose="020F0502020204030203" pitchFamily="34" charset="77"/>
                </a:rPr>
                <a:t>This lecture is a part of the course Stress 101 delivered in December 2034 at Stockholm University. H</a:t>
              </a:r>
              <a:r>
                <a:rPr lang="en-SE" sz="1600" dirty="0">
                  <a:latin typeface="Lato" panose="020F0502020204030203" pitchFamily="34" charset="77"/>
                </a:rPr>
                <a:t>ello and welcome to this short lecture on…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853795-6C58-9A6A-8132-60622740EB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4800" y="3361730"/>
              <a:ext cx="1371600" cy="79628"/>
            </a:xfrm>
            <a:prstGeom prst="line">
              <a:avLst/>
            </a:prstGeom>
            <a:ln w="38100">
              <a:solidFill>
                <a:srgbClr val="065B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CDABA8-E9AF-5B13-007A-4C55E6576BE6}"/>
                </a:ext>
              </a:extLst>
            </p:cNvPr>
            <p:cNvSpPr/>
            <p:nvPr/>
          </p:nvSpPr>
          <p:spPr>
            <a:xfrm>
              <a:off x="6518870" y="3279180"/>
              <a:ext cx="135930" cy="135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>
                <a:latin typeface="Lato" panose="020F0502020204030203" pitchFamily="34" charset="7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7F688F-E245-9F01-DA96-EE39F67D2398}"/>
                </a:ext>
              </a:extLst>
            </p:cNvPr>
            <p:cNvSpPr txBox="1"/>
            <p:nvPr/>
          </p:nvSpPr>
          <p:spPr>
            <a:xfrm>
              <a:off x="5549900" y="290109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sz="1600" dirty="0">
                  <a:latin typeface="Lato" panose="020F0502020204030203" pitchFamily="34" charset="77"/>
                </a:rPr>
                <a:t>Online course delivery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3557D1-993B-D898-5A55-31F0207539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8150" y="2171195"/>
              <a:ext cx="1238250" cy="328999"/>
            </a:xfrm>
            <a:prstGeom prst="line">
              <a:avLst/>
            </a:prstGeom>
            <a:ln w="38100">
              <a:solidFill>
                <a:srgbClr val="065B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3935-0690-DC1E-B4D0-132740A88DBA}"/>
                </a:ext>
              </a:extLst>
            </p:cNvPr>
            <p:cNvSpPr/>
            <p:nvPr/>
          </p:nvSpPr>
          <p:spPr>
            <a:xfrm>
              <a:off x="6652220" y="2088645"/>
              <a:ext cx="135930" cy="135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>
                <a:latin typeface="Lato" panose="020F0502020204030203" pitchFamily="34" charset="77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8DE826-345E-9F56-DE80-0A47E7167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480" y="1572950"/>
              <a:ext cx="236970" cy="625475"/>
            </a:xfrm>
            <a:prstGeom prst="line">
              <a:avLst/>
            </a:prstGeom>
            <a:ln w="38100">
              <a:solidFill>
                <a:srgbClr val="065B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18750C3-B419-2470-3F62-16AE23DA095E}"/>
                </a:ext>
              </a:extLst>
            </p:cNvPr>
            <p:cNvSpPr/>
            <p:nvPr/>
          </p:nvSpPr>
          <p:spPr>
            <a:xfrm>
              <a:off x="10386672" y="1437449"/>
              <a:ext cx="135930" cy="135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>
                <a:latin typeface="Lato" panose="020F0502020204030203" pitchFamily="34" charset="7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5EA1251-7713-0052-8EF8-06E9E87745F9}"/>
                </a:ext>
              </a:extLst>
            </p:cNvPr>
            <p:cNvSpPr txBox="1"/>
            <p:nvPr/>
          </p:nvSpPr>
          <p:spPr>
            <a:xfrm>
              <a:off x="9721850" y="607123"/>
              <a:ext cx="22532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600" dirty="0" err="1">
                  <a:latin typeface="Lato" panose="020F0502020204030203" pitchFamily="34" charset="77"/>
                </a:rPr>
                <a:t>Where</a:t>
              </a:r>
              <a:r>
                <a:rPr lang="sv-SE" sz="1600" dirty="0">
                  <a:latin typeface="Lato" panose="020F0502020204030203" pitchFamily="34" charset="77"/>
                </a:rPr>
                <a:t> to </a:t>
              </a:r>
              <a:r>
                <a:rPr lang="sv-SE" sz="1600" dirty="0" err="1">
                  <a:latin typeface="Lato" panose="020F0502020204030203" pitchFamily="34" charset="77"/>
                </a:rPr>
                <a:t>find</a:t>
              </a:r>
              <a:r>
                <a:rPr lang="sv-SE" sz="1600" dirty="0">
                  <a:latin typeface="Lato" panose="020F0502020204030203" pitchFamily="34" charset="77"/>
                </a:rPr>
                <a:t> expert input or </a:t>
              </a:r>
              <a:r>
                <a:rPr lang="sv-SE" sz="1600" dirty="0" err="1">
                  <a:latin typeface="Lato" panose="020F0502020204030203" pitchFamily="34" charset="77"/>
                </a:rPr>
                <a:t>community</a:t>
              </a:r>
              <a:r>
                <a:rPr lang="sv-SE" sz="1600" dirty="0">
                  <a:latin typeface="Lato" panose="020F0502020204030203" pitchFamily="34" charset="77"/>
                </a:rPr>
                <a:t> for schema </a:t>
              </a:r>
              <a:r>
                <a:rPr lang="sv-SE" sz="1600" dirty="0" err="1">
                  <a:latin typeface="Lato" panose="020F0502020204030203" pitchFamily="34" charset="77"/>
                </a:rPr>
                <a:t>testing</a:t>
              </a:r>
              <a:endParaRPr lang="en-SE" sz="1600" dirty="0">
                <a:latin typeface="Lato" panose="020F0502020204030203" pitchFamily="34" charset="7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9FB13C-7507-9DD5-4C72-00B029388863}"/>
                </a:ext>
              </a:extLst>
            </p:cNvPr>
            <p:cNvSpPr txBox="1"/>
            <p:nvPr/>
          </p:nvSpPr>
          <p:spPr>
            <a:xfrm>
              <a:off x="6045867" y="978201"/>
              <a:ext cx="18455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600" dirty="0" err="1">
                  <a:latin typeface="Lato" panose="020F0502020204030203" pitchFamily="34" charset="77"/>
                </a:rPr>
                <a:t>Constructive</a:t>
              </a:r>
              <a:r>
                <a:rPr lang="sv-SE" sz="1600" dirty="0">
                  <a:latin typeface="Lato" panose="020F0502020204030203" pitchFamily="34" charset="77"/>
                </a:rPr>
                <a:t> </a:t>
              </a:r>
              <a:r>
                <a:rPr lang="en-SE" sz="1600" dirty="0">
                  <a:latin typeface="Lato" panose="020F0502020204030203" pitchFamily="34" charset="77"/>
                </a:rPr>
                <a:t>alignment with discussions and exercises</a:t>
              </a:r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B15AD769-DEAA-DC4C-652D-4A127FFDE5F3}"/>
                </a:ext>
              </a:extLst>
            </p:cNvPr>
            <p:cNvSpPr/>
            <p:nvPr/>
          </p:nvSpPr>
          <p:spPr>
            <a:xfrm rot="13437557">
              <a:off x="9330535" y="2947165"/>
              <a:ext cx="406692" cy="415164"/>
            </a:xfrm>
            <a:prstGeom prst="rtTriangle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A9411D8-0065-F73D-F449-A2C42D9D2774}"/>
                </a:ext>
              </a:extLst>
            </p:cNvPr>
            <p:cNvGrpSpPr/>
            <p:nvPr/>
          </p:nvGrpSpPr>
          <p:grpSpPr>
            <a:xfrm>
              <a:off x="8137546" y="4404924"/>
              <a:ext cx="368300" cy="368300"/>
              <a:chOff x="7550150" y="4283810"/>
              <a:chExt cx="368300" cy="3683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3E0536-E8D8-1950-F362-F244B48015B2}"/>
                  </a:ext>
                </a:extLst>
              </p:cNvPr>
              <p:cNvSpPr/>
              <p:nvPr/>
            </p:nvSpPr>
            <p:spPr>
              <a:xfrm>
                <a:off x="7550150" y="4283810"/>
                <a:ext cx="368300" cy="368300"/>
              </a:xfrm>
              <a:prstGeom prst="ellipse">
                <a:avLst/>
              </a:prstGeom>
              <a:solidFill>
                <a:srgbClr val="A8C94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 sz="900" dirty="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CC1D8B8-345B-50D4-519D-2EA3896CE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9964" y="4338718"/>
                <a:ext cx="276445" cy="258610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B4C616-42BD-000A-982C-00AD223AA3F1}"/>
                </a:ext>
              </a:extLst>
            </p:cNvPr>
            <p:cNvSpPr txBox="1"/>
            <p:nvPr/>
          </p:nvSpPr>
          <p:spPr>
            <a:xfrm>
              <a:off x="8477879" y="4429553"/>
              <a:ext cx="3086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 err="1">
                  <a:latin typeface="Lato" panose="020F0502020204030203" pitchFamily="34" charset="77"/>
                </a:rPr>
                <a:t>SciLifeLab</a:t>
              </a:r>
              <a:r>
                <a:rPr lang="en-GB" sz="1600" b="1" dirty="0">
                  <a:latin typeface="Lato" panose="020F0502020204030203" pitchFamily="34" charset="77"/>
                </a:rPr>
                <a:t> Training Hub</a:t>
              </a:r>
              <a:endParaRPr lang="en-SE" sz="1600" b="1" dirty="0">
                <a:latin typeface="Lato" panose="020F0502020204030203" pitchFamily="34" charset="77"/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E66F05-7584-AD30-55E2-6C8825F92853}"/>
              </a:ext>
            </a:extLst>
          </p:cNvPr>
          <p:cNvCxnSpPr>
            <a:cxnSpLocks/>
          </p:cNvCxnSpPr>
          <p:nvPr/>
        </p:nvCxnSpPr>
        <p:spPr>
          <a:xfrm flipH="1" flipV="1">
            <a:off x="8556230" y="1384697"/>
            <a:ext cx="39277" cy="721936"/>
          </a:xfrm>
          <a:prstGeom prst="line">
            <a:avLst/>
          </a:prstGeom>
          <a:ln w="38100">
            <a:solidFill>
              <a:srgbClr val="065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A767009-848D-A1B4-4980-388B0F28D5EF}"/>
              </a:ext>
            </a:extLst>
          </p:cNvPr>
          <p:cNvSpPr/>
          <p:nvPr/>
        </p:nvSpPr>
        <p:spPr>
          <a:xfrm>
            <a:off x="8481932" y="1248767"/>
            <a:ext cx="135930" cy="13593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CB129A-7E4A-5D40-05BC-4C277857E8D0}"/>
              </a:ext>
            </a:extLst>
          </p:cNvPr>
          <p:cNvSpPr txBox="1"/>
          <p:nvPr/>
        </p:nvSpPr>
        <p:spPr>
          <a:xfrm>
            <a:off x="7672736" y="810189"/>
            <a:ext cx="1845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Lato" panose="020F0502020204030203" pitchFamily="34" charset="77"/>
              </a:rPr>
              <a:t>Metadata record</a:t>
            </a:r>
            <a:endParaRPr lang="en-SE" sz="16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08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Example #1 – how FAIR is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A1BF9C-666E-3143-4A26-A9B360F26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560688"/>
            <a:ext cx="1696861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8752B-1FCB-F5F0-EBB2-E65A0BA8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81" y="928988"/>
            <a:ext cx="6845790" cy="5486400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3B6B37F4-DCD7-B8DC-2818-13D5D382DEFD}"/>
              </a:ext>
            </a:extLst>
          </p:cNvPr>
          <p:cNvSpPr/>
          <p:nvPr/>
        </p:nvSpPr>
        <p:spPr>
          <a:xfrm>
            <a:off x="11003828" y="-880566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175FC9-E9E8-2F92-9C30-DEACF1C36930}"/>
              </a:ext>
            </a:extLst>
          </p:cNvPr>
          <p:cNvGrpSpPr/>
          <p:nvPr/>
        </p:nvGrpSpPr>
        <p:grpSpPr>
          <a:xfrm>
            <a:off x="10981240" y="-868921"/>
            <a:ext cx="1663200" cy="1396996"/>
            <a:chOff x="6401300" y="3848099"/>
            <a:chExt cx="1663200" cy="139699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0630FF-4DC8-14B0-C9AD-0E0C5F577DA9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EA856E-16FF-B6BC-3F42-E7ECF7F58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20AB1D3-C449-196D-8839-50C9F16EE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75769E-5C7C-FE0B-414F-18BA6A851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AB0C713-1C14-D7F3-7D1D-B9AD60426E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0BBF76-2B3E-06EE-10A0-A71F1891AD5D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2C3FA9-4FD7-FF12-A6F7-F52C9FF19E82}"/>
              </a:ext>
            </a:extLst>
          </p:cNvPr>
          <p:cNvGrpSpPr/>
          <p:nvPr/>
        </p:nvGrpSpPr>
        <p:grpSpPr>
          <a:xfrm>
            <a:off x="10981240" y="694953"/>
            <a:ext cx="1663200" cy="1396996"/>
            <a:chOff x="6401300" y="3848099"/>
            <a:chExt cx="1663200" cy="139699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CC7766-12B2-F7E1-DE66-B5E3926BAA0D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2A4715-FF19-A67E-B995-D61FE3DEA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4E108-AE55-DB4D-6C67-FD2ACD4D0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46ACDD-C2D2-523D-995D-D1BB92082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4977752-6B1B-46C0-0D50-F8BBA8A7E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9F17F4-E542-EE04-6855-5192C0935DB0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7C07D-322B-3092-EE81-179F8399F93E}"/>
              </a:ext>
            </a:extLst>
          </p:cNvPr>
          <p:cNvGrpSpPr/>
          <p:nvPr/>
        </p:nvGrpSpPr>
        <p:grpSpPr>
          <a:xfrm>
            <a:off x="9549928" y="-75161"/>
            <a:ext cx="1663200" cy="1396996"/>
            <a:chOff x="6401300" y="3848099"/>
            <a:chExt cx="1663200" cy="139699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50B9363-A550-7CB4-C508-369287C27C76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9BC6F5A-1439-F590-0327-EAFB223B1C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6C5DB3-95D7-ABB3-DB96-C665ACE9B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E62D8CC-0A4F-739B-CF97-69B3DB06D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249D42-3C61-B72B-BE26-3F9E9ECF6B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F8B6349-F79F-64B1-DAF7-1BA3C6E8D75B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01E4514-11D6-2288-7D1C-2A8484A1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040" y="3387429"/>
            <a:ext cx="2124000" cy="2124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A87EB95-1486-154A-59F8-C20A85F5EBD0}"/>
              </a:ext>
            </a:extLst>
          </p:cNvPr>
          <p:cNvSpPr txBox="1"/>
          <p:nvPr/>
        </p:nvSpPr>
        <p:spPr>
          <a:xfrm>
            <a:off x="8882188" y="2812222"/>
            <a:ext cx="14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400" dirty="0">
                <a:latin typeface="Lato" panose="020F0502020204030203" pitchFamily="34" charset="77"/>
                <a:hlinkClick r:id="rId6"/>
              </a:rPr>
              <a:t>Link</a:t>
            </a:r>
            <a:endParaRPr lang="en-SE" sz="24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719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541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Example #2 – how FAIR is it?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6F421C66-FB1B-8E02-CA00-BF885DE9A8DC}"/>
              </a:ext>
            </a:extLst>
          </p:cNvPr>
          <p:cNvSpPr/>
          <p:nvPr/>
        </p:nvSpPr>
        <p:spPr>
          <a:xfrm>
            <a:off x="11360400" y="5132891"/>
            <a:ext cx="1663200" cy="1396996"/>
          </a:xfrm>
          <a:prstGeom prst="hexagon">
            <a:avLst>
              <a:gd name="adj" fmla="val 27727"/>
              <a:gd name="vf" fmla="val 11547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latin typeface="Lato" panose="020F0502020204030203" pitchFamily="34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23550-6F93-BD4C-9E4E-8B5958AAB8F9}"/>
              </a:ext>
            </a:extLst>
          </p:cNvPr>
          <p:cNvGrpSpPr/>
          <p:nvPr/>
        </p:nvGrpSpPr>
        <p:grpSpPr>
          <a:xfrm>
            <a:off x="11337812" y="5144536"/>
            <a:ext cx="1663200" cy="1396996"/>
            <a:chOff x="6401300" y="3848099"/>
            <a:chExt cx="1663200" cy="13969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F6BDEE-8983-4D0C-2BBD-1FC168218F1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61651B-921E-955A-D4FD-F9C187B1E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5B2002-BA96-97B2-F0C0-9B64A49ED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0CB452-AA12-4318-0FEA-ABEEF0C929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DB86F7-BEB6-645A-9477-AAA96F9CCF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5D3DAD-1031-2F8C-59CB-1DADE8B22E1A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581CCD-4414-B890-DC69-28A91572DB2C}"/>
              </a:ext>
            </a:extLst>
          </p:cNvPr>
          <p:cNvGrpSpPr/>
          <p:nvPr/>
        </p:nvGrpSpPr>
        <p:grpSpPr>
          <a:xfrm>
            <a:off x="11337812" y="6708410"/>
            <a:ext cx="1663200" cy="1396996"/>
            <a:chOff x="6401300" y="3848099"/>
            <a:chExt cx="1663200" cy="13969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8B9720-F746-F7ED-615B-01DB31F74059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69FE2C-F52C-4676-345E-41AE5C162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34B8C7-F3CC-8949-85A0-18BB0F9DC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32AB65-540A-775E-61A9-F94C6B47F7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505129-F104-9B99-194F-3401B0884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6FB2A7-C673-1715-A9DC-141E248122D9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0F52A5-70B4-C22F-19F8-A37BBB28C25D}"/>
              </a:ext>
            </a:extLst>
          </p:cNvPr>
          <p:cNvGrpSpPr/>
          <p:nvPr/>
        </p:nvGrpSpPr>
        <p:grpSpPr>
          <a:xfrm>
            <a:off x="9906500" y="5938296"/>
            <a:ext cx="1663200" cy="1396996"/>
            <a:chOff x="6401300" y="3848099"/>
            <a:chExt cx="1663200" cy="139699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E6D34F-7DBF-9444-F854-B856722CA8FC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3848100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03EA47-E811-DC23-D27D-C7E8B3D37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AA01511-E765-682E-9C66-AF8E06FB2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1300" y="3848100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5DF3F8-52B6-DB23-4EFC-DA4C124F2F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71300" y="3848099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A0B6A2-2243-BCB9-2CD0-FFA7B1F442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1300" y="4546597"/>
              <a:ext cx="393200" cy="69849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66B69D-96ED-759B-49A2-EFC51D88B3C4}"/>
                </a:ext>
              </a:extLst>
            </p:cNvPr>
            <p:cNvCxnSpPr>
              <a:cxnSpLocks/>
            </p:cNvCxnSpPr>
            <p:nvPr/>
          </p:nvCxnSpPr>
          <p:spPr>
            <a:xfrm>
              <a:off x="6794500" y="5245095"/>
              <a:ext cx="8768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599E05-0DF5-4554-2419-CE2B188C4808}"/>
              </a:ext>
            </a:extLst>
          </p:cNvPr>
          <p:cNvSpPr txBox="1"/>
          <p:nvPr/>
        </p:nvSpPr>
        <p:spPr>
          <a:xfrm>
            <a:off x="8882188" y="2812222"/>
            <a:ext cx="14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2400" dirty="0">
                <a:latin typeface="Lato" panose="020F0502020204030203" pitchFamily="34" charset="77"/>
                <a:hlinkClick r:id="rId3"/>
              </a:rPr>
              <a:t>Link</a:t>
            </a:r>
            <a:endParaRPr lang="en-SE" sz="2400" dirty="0">
              <a:latin typeface="Lato" panose="020F050202020403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193BD-572B-F47C-D787-7AAC598C6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2" y="482539"/>
            <a:ext cx="7772400" cy="6154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BCD01C-974E-444B-D682-28388200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552" y="3303383"/>
            <a:ext cx="2130028" cy="21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D1957-7C33-5E37-53E7-B43C220D9E45}"/>
              </a:ext>
            </a:extLst>
          </p:cNvPr>
          <p:cNvSpPr txBox="1"/>
          <p:nvPr/>
        </p:nvSpPr>
        <p:spPr>
          <a:xfrm>
            <a:off x="0" y="0"/>
            <a:ext cx="1191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latin typeface="Lato" panose="020F0502020204030203" pitchFamily="34" charset="77"/>
              </a:rPr>
              <a:t>Part 1: Minimum guidelines for integrating FAIR video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2533-3D71-14FB-ACDC-60AD5F523FBF}"/>
              </a:ext>
            </a:extLst>
          </p:cNvPr>
          <p:cNvSpPr txBox="1"/>
          <p:nvPr/>
        </p:nvSpPr>
        <p:spPr>
          <a:xfrm>
            <a:off x="622572" y="619662"/>
            <a:ext cx="10946855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v-SE" sz="2800" b="1" dirty="0" err="1">
                <a:solidFill>
                  <a:srgbClr val="0070C0"/>
                </a:solidFill>
                <a:latin typeface="Lato" panose="020F0502020204030203" pitchFamily="34" charset="77"/>
              </a:rPr>
              <a:t>Findable</a:t>
            </a:r>
            <a:endParaRPr lang="sv-SE" sz="2800" b="1" dirty="0">
              <a:solidFill>
                <a:srgbClr val="0070C0"/>
              </a:solidFill>
              <a:latin typeface="Lato" panose="020F0502020204030203" pitchFamily="34" charset="77"/>
            </a:endParaRP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Put</a:t>
            </a:r>
            <a:r>
              <a:rPr lang="sv-SE" sz="2400" dirty="0">
                <a:latin typeface="Lato" panose="020F0502020204030203" pitchFamily="34" charset="77"/>
              </a:rPr>
              <a:t> the video </a:t>
            </a:r>
            <a:r>
              <a:rPr lang="sv-SE" sz="2400" dirty="0" err="1">
                <a:latin typeface="Lato" panose="020F0502020204030203" pitchFamily="34" charset="77"/>
              </a:rPr>
              <a:t>link</a:t>
            </a:r>
            <a:r>
              <a:rPr lang="sv-SE" sz="2400" dirty="0">
                <a:latin typeface="Lato" panose="020F0502020204030203" pitchFamily="34" charset="77"/>
              </a:rPr>
              <a:t> in the DOI record and vice versa</a:t>
            </a: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Choose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your</a:t>
            </a:r>
            <a:r>
              <a:rPr lang="sv-SE" sz="2400" dirty="0">
                <a:latin typeface="Lato" panose="020F0502020204030203" pitchFamily="34" charset="77"/>
              </a:rPr>
              <a:t> video </a:t>
            </a:r>
            <a:r>
              <a:rPr lang="sv-SE" sz="2400" dirty="0" err="1">
                <a:latin typeface="Lato" panose="020F0502020204030203" pitchFamily="34" charset="77"/>
              </a:rPr>
              <a:t>host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thoughtfully</a:t>
            </a:r>
            <a:r>
              <a:rPr lang="sv-SE" sz="2400" dirty="0">
                <a:latin typeface="Lato" panose="020F0502020204030203" pitchFamily="34" charset="77"/>
              </a:rPr>
              <a:t>, </a:t>
            </a:r>
            <a:r>
              <a:rPr lang="sv-SE" sz="2400" dirty="0" err="1">
                <a:latin typeface="Lato" panose="020F0502020204030203" pitchFamily="34" charset="77"/>
              </a:rPr>
              <a:t>considering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target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audience</a:t>
            </a:r>
            <a:r>
              <a:rPr lang="sv-SE" sz="2400" dirty="0">
                <a:latin typeface="Lato" panose="020F0502020204030203" pitchFamily="34" charset="77"/>
              </a:rPr>
              <a:t> &amp; </a:t>
            </a:r>
            <a:r>
              <a:rPr lang="sv-SE" sz="2400" dirty="0" err="1">
                <a:latin typeface="Lato" panose="020F0502020204030203" pitchFamily="34" charset="77"/>
              </a:rPr>
              <a:t>longevity</a:t>
            </a:r>
            <a:endParaRPr lang="sv-SE" sz="2400" dirty="0">
              <a:latin typeface="Lato" panose="020F0502020204030203" pitchFamily="34" charset="77"/>
            </a:endParaRPr>
          </a:p>
          <a:p>
            <a:pPr marL="514350" indent="-514350">
              <a:buAutoNum type="arabicPeriod"/>
            </a:pPr>
            <a:r>
              <a:rPr lang="sv-SE" sz="2800" b="1" dirty="0" err="1">
                <a:solidFill>
                  <a:srgbClr val="0070C0"/>
                </a:solidFill>
                <a:latin typeface="Lato" panose="020F0502020204030203" pitchFamily="34" charset="77"/>
              </a:rPr>
              <a:t>Accessible</a:t>
            </a:r>
            <a:endParaRPr lang="sv-SE" sz="2800" b="1" dirty="0">
              <a:solidFill>
                <a:srgbClr val="0070C0"/>
              </a:solidFill>
              <a:latin typeface="Lato" panose="020F0502020204030203" pitchFamily="34" charset="77"/>
            </a:endParaRP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Ensure</a:t>
            </a:r>
            <a:r>
              <a:rPr lang="sv-SE" sz="2400" dirty="0">
                <a:latin typeface="Lato" panose="020F0502020204030203" pitchFamily="34" charset="77"/>
              </a:rPr>
              <a:t> access </a:t>
            </a:r>
            <a:r>
              <a:rPr lang="sv-SE" sz="2400" dirty="0" err="1">
                <a:latin typeface="Lato" panose="020F0502020204030203" pitchFamily="34" charset="77"/>
              </a:rPr>
              <a:t>type</a:t>
            </a:r>
            <a:r>
              <a:rPr lang="sv-SE" sz="2400" dirty="0">
                <a:latin typeface="Lato" panose="020F0502020204030203" pitchFamily="34" charset="77"/>
              </a:rPr>
              <a:t> and </a:t>
            </a:r>
            <a:r>
              <a:rPr lang="sv-SE" sz="2400" dirty="0" err="1">
                <a:latin typeface="Lato" panose="020F0502020204030203" pitchFamily="34" charset="77"/>
              </a:rPr>
              <a:t>language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are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defined</a:t>
            </a:r>
            <a:r>
              <a:rPr lang="sv-SE" sz="2400" dirty="0">
                <a:latin typeface="Lato" panose="020F0502020204030203" pitchFamily="34" charset="77"/>
              </a:rPr>
              <a:t> in the </a:t>
            </a:r>
            <a:r>
              <a:rPr lang="sv-SE" sz="2400" dirty="0" err="1">
                <a:latin typeface="Lato" panose="020F0502020204030203" pitchFamily="34" charset="77"/>
              </a:rPr>
              <a:t>hosting</a:t>
            </a:r>
            <a:r>
              <a:rPr lang="sv-SE" sz="2400" dirty="0">
                <a:latin typeface="Lato" panose="020F0502020204030203" pitchFamily="34" charset="77"/>
              </a:rPr>
              <a:t> metadata</a:t>
            </a: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Create</a:t>
            </a:r>
            <a:r>
              <a:rPr lang="sv-SE" sz="2400" dirty="0">
                <a:latin typeface="Lato" panose="020F0502020204030203" pitchFamily="34" charset="77"/>
              </a:rPr>
              <a:t> a transcript or </a:t>
            </a:r>
            <a:r>
              <a:rPr lang="sv-SE" sz="2400" dirty="0" err="1">
                <a:latin typeface="Lato" panose="020F0502020204030203" pitchFamily="34" charset="77"/>
              </a:rPr>
              <a:t>summary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of</a:t>
            </a:r>
            <a:r>
              <a:rPr lang="sv-SE" sz="2400" dirty="0">
                <a:latin typeface="Lato" panose="020F0502020204030203" pitchFamily="34" charset="77"/>
              </a:rPr>
              <a:t> the video for </a:t>
            </a:r>
            <a:r>
              <a:rPr lang="sv-SE" sz="2400" dirty="0" err="1">
                <a:latin typeface="Lato" panose="020F0502020204030203" pitchFamily="34" charset="77"/>
              </a:rPr>
              <a:t>longevity</a:t>
            </a:r>
            <a:r>
              <a:rPr lang="sv-SE" sz="2400" dirty="0">
                <a:latin typeface="Lato" panose="020F0502020204030203" pitchFamily="34" charset="77"/>
              </a:rPr>
              <a:t>, or </a:t>
            </a:r>
            <a:r>
              <a:rPr lang="sv-SE" sz="2400" dirty="0" err="1">
                <a:latin typeface="Lato" panose="020F0502020204030203" pitchFamily="34" charset="77"/>
              </a:rPr>
              <a:t>consider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hosting</a:t>
            </a:r>
            <a:r>
              <a:rPr lang="sv-SE" sz="2400" dirty="0">
                <a:latin typeface="Lato" panose="020F0502020204030203" pitchFamily="34" charset="77"/>
              </a:rPr>
              <a:t> a </a:t>
            </a:r>
            <a:r>
              <a:rPr lang="sv-SE" sz="2400" dirty="0" err="1">
                <a:latin typeface="Lato" panose="020F0502020204030203" pitchFamily="34" charset="77"/>
              </a:rPr>
              <a:t>download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of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your</a:t>
            </a:r>
            <a:r>
              <a:rPr lang="sv-SE" sz="2400" dirty="0">
                <a:latin typeface="Lato" panose="020F0502020204030203" pitchFamily="34" charset="77"/>
              </a:rPr>
              <a:t> material</a:t>
            </a:r>
          </a:p>
          <a:p>
            <a:pPr marL="514350" indent="-514350">
              <a:buAutoNum type="arabicPeriod"/>
            </a:pPr>
            <a:r>
              <a:rPr lang="sv-SE" sz="2800" b="1" dirty="0">
                <a:solidFill>
                  <a:srgbClr val="0070C0"/>
                </a:solidFill>
                <a:latin typeface="Lato" panose="020F0502020204030203" pitchFamily="34" charset="77"/>
              </a:rPr>
              <a:t>Interoperable</a:t>
            </a: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Add</a:t>
            </a:r>
            <a:r>
              <a:rPr lang="sv-SE" sz="2400" dirty="0">
                <a:latin typeface="Lato" panose="020F0502020204030203" pitchFamily="34" charset="77"/>
              </a:rPr>
              <a:t> a transcript to </a:t>
            </a:r>
            <a:r>
              <a:rPr lang="sv-SE" sz="2400" dirty="0" err="1">
                <a:latin typeface="Lato" panose="020F0502020204030203" pitchFamily="34" charset="77"/>
              </a:rPr>
              <a:t>your</a:t>
            </a:r>
            <a:r>
              <a:rPr lang="sv-SE" sz="2400" dirty="0">
                <a:latin typeface="Lato" panose="020F0502020204030203" pitchFamily="34" charset="77"/>
              </a:rPr>
              <a:t> DOI record - .</a:t>
            </a:r>
            <a:r>
              <a:rPr lang="sv-SE" sz="2400" dirty="0" err="1">
                <a:latin typeface="Lato" panose="020F0502020204030203" pitchFamily="34" charset="77"/>
              </a:rPr>
              <a:t>srt</a:t>
            </a:r>
            <a:r>
              <a:rPr lang="sv-SE" sz="2400" dirty="0">
                <a:latin typeface="Lato" panose="020F0502020204030203" pitchFamily="34" charset="77"/>
              </a:rPr>
              <a:t>, .</a:t>
            </a:r>
            <a:r>
              <a:rPr lang="sv-SE" sz="2400" dirty="0" err="1">
                <a:latin typeface="Lato" panose="020F0502020204030203" pitchFamily="34" charset="77"/>
              </a:rPr>
              <a:t>txt</a:t>
            </a:r>
            <a:endParaRPr lang="sv-SE" sz="2400" dirty="0">
              <a:latin typeface="Lato" panose="020F0502020204030203" pitchFamily="34" charset="77"/>
            </a:endParaRP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Use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>
                <a:latin typeface="Lato" panose="020F0502020204030203" pitchFamily="34" charset="77"/>
                <a:hlinkClick r:id="rId3"/>
              </a:rPr>
              <a:t>common containers </a:t>
            </a:r>
            <a:r>
              <a:rPr lang="sv-SE" sz="2400" dirty="0">
                <a:latin typeface="Lato" panose="020F0502020204030203" pitchFamily="34" charset="77"/>
              </a:rPr>
              <a:t>for </a:t>
            </a:r>
            <a:r>
              <a:rPr lang="sv-SE" sz="2400" dirty="0" err="1">
                <a:latin typeface="Lato" panose="020F0502020204030203" pitchFamily="34" charset="77"/>
              </a:rPr>
              <a:t>downloadable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content</a:t>
            </a:r>
            <a:r>
              <a:rPr lang="sv-SE" sz="2400" dirty="0">
                <a:latin typeface="Lato" panose="020F0502020204030203" pitchFamily="34" charset="77"/>
              </a:rPr>
              <a:t> - .mp4, .</a:t>
            </a:r>
            <a:r>
              <a:rPr lang="sv-SE" sz="2400" dirty="0" err="1">
                <a:latin typeface="Lato" panose="020F0502020204030203" pitchFamily="34" charset="77"/>
              </a:rPr>
              <a:t>mov</a:t>
            </a:r>
            <a:r>
              <a:rPr lang="sv-SE" sz="2400" dirty="0">
                <a:latin typeface="Lato" panose="020F0502020204030203" pitchFamily="34" charset="77"/>
              </a:rPr>
              <a:t>, etc.</a:t>
            </a:r>
          </a:p>
          <a:p>
            <a:pPr marL="514350" indent="-514350">
              <a:buAutoNum type="arabicPeriod"/>
            </a:pPr>
            <a:r>
              <a:rPr lang="sv-SE" sz="2800" b="1" dirty="0" err="1">
                <a:solidFill>
                  <a:srgbClr val="0070C0"/>
                </a:solidFill>
                <a:latin typeface="Lato" panose="020F0502020204030203" pitchFamily="34" charset="77"/>
              </a:rPr>
              <a:t>Reusable</a:t>
            </a:r>
            <a:endParaRPr lang="sv-SE" sz="2800" b="1" dirty="0">
              <a:solidFill>
                <a:srgbClr val="0070C0"/>
              </a:solidFill>
              <a:latin typeface="Lato" panose="020F0502020204030203" pitchFamily="34" charset="77"/>
            </a:endParaRPr>
          </a:p>
          <a:p>
            <a:pPr marL="914400" lvl="1" indent="-457200">
              <a:buFontTx/>
              <a:buChar char="-"/>
            </a:pPr>
            <a:r>
              <a:rPr lang="sv-SE" sz="2400" dirty="0" err="1">
                <a:latin typeface="Lato" panose="020F0502020204030203" pitchFamily="34" charset="77"/>
              </a:rPr>
              <a:t>Choose</a:t>
            </a:r>
            <a:r>
              <a:rPr lang="sv-SE" sz="2400" dirty="0">
                <a:latin typeface="Lato" panose="020F0502020204030203" pitchFamily="34" charset="77"/>
              </a:rPr>
              <a:t> a </a:t>
            </a:r>
            <a:r>
              <a:rPr lang="sv-SE" sz="2400" dirty="0" err="1">
                <a:latin typeface="Lato" panose="020F0502020204030203" pitchFamily="34" charset="77"/>
              </a:rPr>
              <a:t>license</a:t>
            </a:r>
            <a:r>
              <a:rPr lang="sv-SE" sz="2400" dirty="0">
                <a:latin typeface="Lato" panose="020F0502020204030203" pitchFamily="34" charset="77"/>
              </a:rPr>
              <a:t> for </a:t>
            </a:r>
            <a:r>
              <a:rPr lang="sv-SE" sz="2400" dirty="0" err="1">
                <a:latin typeface="Lato" panose="020F0502020204030203" pitchFamily="34" charset="77"/>
              </a:rPr>
              <a:t>your</a:t>
            </a:r>
            <a:r>
              <a:rPr lang="sv-SE" sz="2400" dirty="0">
                <a:latin typeface="Lato" panose="020F0502020204030203" pitchFamily="34" charset="77"/>
              </a:rPr>
              <a:t> material – </a:t>
            </a:r>
            <a:r>
              <a:rPr lang="sv-SE" sz="2400" dirty="0" err="1">
                <a:latin typeface="Lato" panose="020F0502020204030203" pitchFamily="34" charset="77"/>
              </a:rPr>
              <a:t>remixing</a:t>
            </a:r>
            <a:r>
              <a:rPr lang="sv-SE" sz="2400" dirty="0">
                <a:latin typeface="Lato" panose="020F0502020204030203" pitchFamily="34" charset="77"/>
              </a:rPr>
              <a:t> is a common term on video </a:t>
            </a:r>
            <a:r>
              <a:rPr lang="sv-SE" sz="2400" dirty="0" err="1">
                <a:latin typeface="Lato" panose="020F0502020204030203" pitchFamily="34" charset="77"/>
              </a:rPr>
              <a:t>hosting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r>
              <a:rPr lang="sv-SE" sz="2400" dirty="0" err="1">
                <a:latin typeface="Lato" panose="020F0502020204030203" pitchFamily="34" charset="77"/>
              </a:rPr>
              <a:t>platforms</a:t>
            </a:r>
            <a:endParaRPr lang="sv-SE" sz="2400" dirty="0">
              <a:latin typeface="Lato" panose="020F0502020204030203" pitchFamily="34" charset="77"/>
            </a:endParaRPr>
          </a:p>
          <a:p>
            <a:pPr marL="914400" lvl="1" indent="-457200">
              <a:buFontTx/>
              <a:buChar char="-"/>
            </a:pPr>
            <a:r>
              <a:rPr lang="sv-SE" sz="2400" dirty="0">
                <a:latin typeface="Lato" panose="020F0502020204030203" pitchFamily="34" charset="77"/>
              </a:rPr>
              <a:t>Understand </a:t>
            </a:r>
            <a:r>
              <a:rPr lang="sv-SE" sz="2400" dirty="0" err="1">
                <a:latin typeface="Lato" panose="020F0502020204030203" pitchFamily="34" charset="77"/>
              </a:rPr>
              <a:t>requirements</a:t>
            </a:r>
            <a:r>
              <a:rPr lang="sv-SE" sz="2400" dirty="0">
                <a:latin typeface="Lato" panose="020F0502020204030203" pitchFamily="34" charset="77"/>
              </a:rPr>
              <a:t> for </a:t>
            </a:r>
            <a:r>
              <a:rPr lang="sv-SE" sz="2400" dirty="0" err="1">
                <a:latin typeface="Lato" panose="020F0502020204030203" pitchFamily="34" charset="77"/>
              </a:rPr>
              <a:t>tagging</a:t>
            </a:r>
            <a:r>
              <a:rPr lang="sv-SE" sz="2400" dirty="0">
                <a:latin typeface="Lato" panose="020F0502020204030203" pitchFamily="34" charset="77"/>
              </a:rPr>
              <a:t> AI </a:t>
            </a:r>
            <a:r>
              <a:rPr lang="sv-SE" sz="2400" dirty="0" err="1">
                <a:latin typeface="Lato" panose="020F0502020204030203" pitchFamily="34" charset="77"/>
              </a:rPr>
              <a:t>content</a:t>
            </a:r>
            <a:r>
              <a:rPr lang="sv-SE" sz="2400" dirty="0">
                <a:latin typeface="Lato" panose="020F0502020204030203" pitchFamily="34" charset="77"/>
              </a:rPr>
              <a:t> </a:t>
            </a:r>
            <a:endParaRPr lang="en-SE" sz="24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698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1398</Words>
  <Application>Microsoft Macintosh PowerPoint</Application>
  <PresentationFormat>Widescreen</PresentationFormat>
  <Paragraphs>257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 Light</vt:lpstr>
      <vt:lpstr>Courier New</vt:lpstr>
      <vt:lpstr>Google Sans</vt:lpstr>
      <vt:lpstr>Lato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Kristen Schroeder</dc:creator>
  <cp:lastModifiedBy>Kristen Schroeder</cp:lastModifiedBy>
  <cp:revision>100</cp:revision>
  <dcterms:created xsi:type="dcterms:W3CDTF">2024-08-14T08:11:09Z</dcterms:created>
  <dcterms:modified xsi:type="dcterms:W3CDTF">2024-09-18T11:48:57Z</dcterms:modified>
</cp:coreProperties>
</file>